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62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>
          <p15:clr>
            <a:srgbClr val="747775"/>
          </p15:clr>
        </p15:guide>
        <p15:guide id="2" orient="horz" pos="157">
          <p15:clr>
            <a:srgbClr val="747775"/>
          </p15:clr>
        </p15:guide>
        <p15:guide id="3" pos="176">
          <p15:clr>
            <a:srgbClr val="747775"/>
          </p15:clr>
        </p15:guide>
        <p15:guide id="4" orient="horz" pos="3083">
          <p15:clr>
            <a:srgbClr val="747775"/>
          </p15:clr>
        </p15:guide>
        <p15:guide id="5" pos="5597">
          <p15:clr>
            <a:srgbClr val="747775"/>
          </p15:clr>
        </p15:guide>
        <p15:guide id="6" pos="3798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/1jwUsns5Z2mqKt9+myBAai41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2C455B27-9B2B-4678-888A-8A5A7A384F9C}">
  <a:tblStyle styleId="{2C455B27-9B2B-4678-888A-8A5A7A384F9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43" d="100"/>
          <a:sy n="143" d="100"/>
        </p:scale>
        <p:origin x="-96" y="-84"/>
      </p:cViewPr>
      <p:guideLst>
        <p:guide orient="horz"/>
        <p:guide orient="horz" pos="157"/>
        <p:guide orient="horz" pos="3083"/>
        <p:guide pos="176"/>
        <p:guide pos="5597"/>
        <p:guide pos="37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18166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821b0f036d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g3821b0f036d_0_187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821b0f036d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Google Shape;317;g3821b0f036d_0_336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666bb3117e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g3666bb3117e_0_156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666bb3117e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g3666bb3117e_0_175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p17:notes"/>
          <p:cNvSpPr txBox="1">
            <a:spLocks noGrp="1"/>
          </p:cNvSpPr>
          <p:nvPr>
            <p:ph type="body" idx="1"/>
          </p:nvPr>
        </p:nvSpPr>
        <p:spPr>
          <a:xfrm>
            <a:off x="685802" y="434338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821b0f036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3821b0f036d_0_1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658437d787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3658437d787_0_135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821b0f036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3821b0f036d_0_50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821b0f036d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g3821b0f036d_0_96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665eec158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g3665eec158c_0_5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821b0f036d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g3821b0f036d_0_153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821b0f036d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g3821b0f036d_0_181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666bb3117e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g3666bb3117e_0_46:notes"/>
          <p:cNvSpPr txBox="1">
            <a:spLocks noGrp="1"/>
          </p:cNvSpPr>
          <p:nvPr>
            <p:ph type="body" idx="1"/>
          </p:nvPr>
        </p:nvSpPr>
        <p:spPr>
          <a:xfrm>
            <a:off x="685800" y="4343378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9" name="Google Shape;49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600" y="4659982"/>
            <a:ext cx="1179513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" name="Google Shape;71;p5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>
            <a:lvl1pPr marL="457200" lvl="0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5" name="Google Shape;75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52"/>
          <p:cNvSpPr txBox="1">
            <a:spLocks noGrp="1"/>
          </p:cNvSpPr>
          <p:nvPr>
            <p:ph type="title"/>
          </p:nvPr>
        </p:nvSpPr>
        <p:spPr>
          <a:xfrm>
            <a:off x="265505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9" name="Google Shape;79;p52"/>
          <p:cNvSpPr txBox="1">
            <a:spLocks noGrp="1"/>
          </p:cNvSpPr>
          <p:nvPr>
            <p:ph type="subTitle" idx="1"/>
          </p:nvPr>
        </p:nvSpPr>
        <p:spPr>
          <a:xfrm>
            <a:off x="265505" y="2803080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0" name="Google Shape;80;p5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457200" lvl="0" indent="-342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1" name="Google Shape;81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4" name="Google Shape;84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87" name="Google Shape;87;p5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>
            <a:lvl1pPr marL="457200" lvl="0" indent="-3429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8" name="Google Shape;88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6"/>
          <p:cNvSpPr txBox="1">
            <a:spLocks noGrp="1"/>
          </p:cNvSpPr>
          <p:nvPr>
            <p:ph type="title"/>
          </p:nvPr>
        </p:nvSpPr>
        <p:spPr>
          <a:xfrm>
            <a:off x="628650" y="273846"/>
            <a:ext cx="78867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2" name="Google Shape;92;p56"/>
          <p:cNvGrpSpPr/>
          <p:nvPr/>
        </p:nvGrpSpPr>
        <p:grpSpPr>
          <a:xfrm>
            <a:off x="0" y="4820073"/>
            <a:ext cx="9144000" cy="326925"/>
            <a:chOff x="0" y="6426771"/>
            <a:chExt cx="12192000" cy="435900"/>
          </a:xfrm>
        </p:grpSpPr>
        <p:sp>
          <p:nvSpPr>
            <p:cNvPr id="93" name="Google Shape;93;p56"/>
            <p:cNvSpPr/>
            <p:nvPr/>
          </p:nvSpPr>
          <p:spPr>
            <a:xfrm>
              <a:off x="0" y="6426771"/>
              <a:ext cx="12192000" cy="435900"/>
            </a:xfrm>
            <a:prstGeom prst="rect">
              <a:avLst/>
            </a:prstGeom>
            <a:gradFill>
              <a:gsLst>
                <a:gs pos="0">
                  <a:srgbClr val="D8E6FC"/>
                </a:gs>
                <a:gs pos="100000">
                  <a:srgbClr val="91A000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4" name="Google Shape;94;p56" descr="Изображение выглядит как текст&#10;&#10;Автоматически созданное описание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77556" y="6459076"/>
              <a:ext cx="1690433" cy="3714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rmAutofit/>
          </a:bodyPr>
          <a:lstStyle>
            <a:lvl1pPr marL="457200" marR="0" lvl="0" indent="-3429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ransition spd="med"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749" y="179935"/>
            <a:ext cx="2379100" cy="39961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/>
          <p:nvPr/>
        </p:nvSpPr>
        <p:spPr>
          <a:xfrm>
            <a:off x="225900" y="1730700"/>
            <a:ext cx="75156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50" rIns="68475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2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МЭО в «Универсальной библиотеке ЦОК»: быстрый старт для педагога</a:t>
            </a:r>
            <a:endParaRPr sz="22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30825" y="2500800"/>
            <a:ext cx="6367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Как педагогу легко и эффективно использовать контент МЭО в своей профессиональной деятельности </a:t>
            </a:r>
            <a:endParaRPr sz="16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821b0f036d_0_187"/>
          <p:cNvSpPr txBox="1"/>
          <p:nvPr/>
        </p:nvSpPr>
        <p:spPr>
          <a:xfrm>
            <a:off x="279400" y="127300"/>
            <a:ext cx="821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назначить контент МЭО для домашней работы?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85" name="Google Shape;285;g3821b0f036d_0_1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g3821b0f036d_0_1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3821b0f036d_0_187"/>
          <p:cNvSpPr/>
          <p:nvPr/>
        </p:nvSpPr>
        <p:spPr>
          <a:xfrm>
            <a:off x="174450" y="589000"/>
            <a:ext cx="4339200" cy="5787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472C4"/>
              </a:solidFill>
            </a:endParaRPr>
          </a:p>
        </p:txBody>
      </p:sp>
      <p:sp>
        <p:nvSpPr>
          <p:cNvPr id="288" name="Google Shape;288;g3821b0f036d_0_187"/>
          <p:cNvSpPr/>
          <p:nvPr/>
        </p:nvSpPr>
        <p:spPr>
          <a:xfrm>
            <a:off x="249125" y="640425"/>
            <a:ext cx="4097700" cy="5025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5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Вариант №1. </a:t>
            </a:r>
            <a:r>
              <a:rPr lang="ru" sz="115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Есть интеграция с электронным журналом</a:t>
            </a:r>
            <a:endParaRPr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9" name="Google Shape;289;g3821b0f036d_0_187"/>
          <p:cNvSpPr/>
          <p:nvPr/>
        </p:nvSpPr>
        <p:spPr>
          <a:xfrm>
            <a:off x="4696900" y="589000"/>
            <a:ext cx="4339200" cy="5787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90" name="Google Shape;290;g3821b0f036d_0_187"/>
          <p:cNvSpPr/>
          <p:nvPr/>
        </p:nvSpPr>
        <p:spPr>
          <a:xfrm>
            <a:off x="4795800" y="627100"/>
            <a:ext cx="3897000" cy="5025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5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Вариант №2. </a:t>
            </a:r>
            <a:r>
              <a:rPr lang="ru" sz="115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Без интеграции с электронным журналом</a:t>
            </a:r>
            <a:endParaRPr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91" name="Google Shape;291;g3821b0f036d_0_187"/>
          <p:cNvGrpSpPr/>
          <p:nvPr/>
        </p:nvGrpSpPr>
        <p:grpSpPr>
          <a:xfrm>
            <a:off x="124250" y="2539013"/>
            <a:ext cx="4275350" cy="2455799"/>
            <a:chOff x="136150" y="1490100"/>
            <a:chExt cx="4275350" cy="2455799"/>
          </a:xfrm>
        </p:grpSpPr>
        <p:pic>
          <p:nvPicPr>
            <p:cNvPr id="292" name="Google Shape;292;g3821b0f036d_0_187"/>
            <p:cNvPicPr preferRelativeResize="0"/>
            <p:nvPr/>
          </p:nvPicPr>
          <p:blipFill rotWithShape="1">
            <a:blip r:embed="rId5">
              <a:alphaModFix/>
            </a:blip>
            <a:srcRect l="19959" t="16756" r="15172" b="14458"/>
            <a:stretch/>
          </p:blipFill>
          <p:spPr>
            <a:xfrm>
              <a:off x="136150" y="1490100"/>
              <a:ext cx="4275350" cy="2455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g3821b0f036d_0_187"/>
            <p:cNvPicPr preferRelativeResize="0"/>
            <p:nvPr/>
          </p:nvPicPr>
          <p:blipFill rotWithShape="1">
            <a:blip r:embed="rId6">
              <a:alphaModFix/>
            </a:blip>
            <a:srcRect l="17238" t="33123" r="34146" b="25472"/>
            <a:stretch/>
          </p:blipFill>
          <p:spPr>
            <a:xfrm>
              <a:off x="136150" y="2209600"/>
              <a:ext cx="3316699" cy="16768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4" name="Google Shape;294;g3821b0f036d_0_187"/>
          <p:cNvSpPr/>
          <p:nvPr/>
        </p:nvSpPr>
        <p:spPr>
          <a:xfrm>
            <a:off x="174450" y="1270550"/>
            <a:ext cx="4339200" cy="3597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g3821b0f036d_0_187"/>
          <p:cNvSpPr txBox="1"/>
          <p:nvPr/>
        </p:nvSpPr>
        <p:spPr>
          <a:xfrm>
            <a:off x="124250" y="1165700"/>
            <a:ext cx="541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 i="0" u="none" strike="noStrike" cap="non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3821b0f036d_0_187"/>
          <p:cNvSpPr txBox="1"/>
          <p:nvPr/>
        </p:nvSpPr>
        <p:spPr>
          <a:xfrm>
            <a:off x="415950" y="1281000"/>
            <a:ext cx="3817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Перейдите в раздел </a:t>
            </a:r>
            <a:r>
              <a:rPr lang="ru" sz="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«Заказы» </a:t>
            </a:r>
            <a:endParaRPr sz="23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97" name="Google Shape;297;g3821b0f036d_0_187"/>
          <p:cNvSpPr/>
          <p:nvPr/>
        </p:nvSpPr>
        <p:spPr>
          <a:xfrm>
            <a:off x="181250" y="1687038"/>
            <a:ext cx="4339200" cy="3597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g3821b0f036d_0_187"/>
          <p:cNvSpPr txBox="1"/>
          <p:nvPr/>
        </p:nvSpPr>
        <p:spPr>
          <a:xfrm>
            <a:off x="131050" y="1582188"/>
            <a:ext cx="541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g3821b0f036d_0_187"/>
          <p:cNvSpPr txBox="1"/>
          <p:nvPr/>
        </p:nvSpPr>
        <p:spPr>
          <a:xfrm>
            <a:off x="422750" y="1697500"/>
            <a:ext cx="40977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Заказанный контент отправляется в электронный журнал </a:t>
            </a:r>
            <a:endParaRPr sz="23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300" name="Google Shape;300;g3821b0f036d_0_187"/>
          <p:cNvSpPr/>
          <p:nvPr/>
        </p:nvSpPr>
        <p:spPr>
          <a:xfrm>
            <a:off x="186850" y="2102825"/>
            <a:ext cx="4339200" cy="3597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g3821b0f036d_0_187"/>
          <p:cNvSpPr txBox="1"/>
          <p:nvPr/>
        </p:nvSpPr>
        <p:spPr>
          <a:xfrm>
            <a:off x="136650" y="1997975"/>
            <a:ext cx="541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g3821b0f036d_0_187"/>
          <p:cNvSpPr txBox="1"/>
          <p:nvPr/>
        </p:nvSpPr>
        <p:spPr>
          <a:xfrm>
            <a:off x="415950" y="2051825"/>
            <a:ext cx="4097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Нажмите </a:t>
            </a:r>
            <a:r>
              <a:rPr lang="ru" sz="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«Перейти на сайт журнала»</a:t>
            </a: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 и назначьте учебный материал ученикам</a:t>
            </a:r>
            <a:endParaRPr sz="1000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3" name="Google Shape;303;g3821b0f036d_0_187"/>
          <p:cNvSpPr/>
          <p:nvPr/>
        </p:nvSpPr>
        <p:spPr>
          <a:xfrm>
            <a:off x="3431825" y="3546520"/>
            <a:ext cx="915000" cy="2271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g3821b0f036d_0_187"/>
          <p:cNvSpPr/>
          <p:nvPr/>
        </p:nvSpPr>
        <p:spPr>
          <a:xfrm>
            <a:off x="4750550" y="1272550"/>
            <a:ext cx="4275300" cy="3597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g3821b0f036d_0_187"/>
          <p:cNvSpPr txBox="1"/>
          <p:nvPr/>
        </p:nvSpPr>
        <p:spPr>
          <a:xfrm>
            <a:off x="4700350" y="1167700"/>
            <a:ext cx="541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 i="0" u="none" strike="noStrike" cap="non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g3821b0f036d_0_187"/>
          <p:cNvSpPr txBox="1"/>
          <p:nvPr/>
        </p:nvSpPr>
        <p:spPr>
          <a:xfrm>
            <a:off x="4992050" y="1283000"/>
            <a:ext cx="3817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Перейдите в раздел </a:t>
            </a:r>
            <a:r>
              <a:rPr lang="ru" sz="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«Заказы» </a:t>
            </a:r>
            <a:endParaRPr sz="23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307" name="Google Shape;307;g3821b0f036d_0_187"/>
          <p:cNvSpPr/>
          <p:nvPr/>
        </p:nvSpPr>
        <p:spPr>
          <a:xfrm>
            <a:off x="4757350" y="1689050"/>
            <a:ext cx="4275300" cy="3597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3821b0f036d_0_187"/>
          <p:cNvSpPr txBox="1"/>
          <p:nvPr/>
        </p:nvSpPr>
        <p:spPr>
          <a:xfrm>
            <a:off x="4707150" y="1584188"/>
            <a:ext cx="541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3821b0f036d_0_187"/>
          <p:cNvSpPr txBox="1"/>
          <p:nvPr/>
        </p:nvSpPr>
        <p:spPr>
          <a:xfrm>
            <a:off x="5009200" y="1697500"/>
            <a:ext cx="4026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Нажать </a:t>
            </a:r>
            <a:r>
              <a:rPr lang="ru" sz="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«Скопировать ссылку»</a:t>
            </a:r>
            <a:endParaRPr sz="23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310" name="Google Shape;310;g3821b0f036d_0_187"/>
          <p:cNvSpPr/>
          <p:nvPr/>
        </p:nvSpPr>
        <p:spPr>
          <a:xfrm>
            <a:off x="4773925" y="2102825"/>
            <a:ext cx="4275300" cy="3597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g3821b0f036d_0_187"/>
          <p:cNvSpPr txBox="1"/>
          <p:nvPr/>
        </p:nvSpPr>
        <p:spPr>
          <a:xfrm>
            <a:off x="4723725" y="1997963"/>
            <a:ext cx="541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3821b0f036d_0_187"/>
          <p:cNvSpPr txBox="1"/>
          <p:nvPr/>
        </p:nvSpPr>
        <p:spPr>
          <a:xfrm>
            <a:off x="5025775" y="2111275"/>
            <a:ext cx="4026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Отправить обучающимся ссылку любым доступным способом</a:t>
            </a:r>
            <a:endParaRPr sz="2300" b="1" i="0" u="none" strike="noStrike" cap="none">
              <a:solidFill>
                <a:srgbClr val="000000"/>
              </a:solidFill>
            </a:endParaRPr>
          </a:p>
        </p:txBody>
      </p:sp>
      <p:pic>
        <p:nvPicPr>
          <p:cNvPr id="313" name="Google Shape;313;g3821b0f036d_0_187"/>
          <p:cNvPicPr preferRelativeResize="0"/>
          <p:nvPr/>
        </p:nvPicPr>
        <p:blipFill rotWithShape="1">
          <a:blip r:embed="rId7">
            <a:alphaModFix/>
          </a:blip>
          <a:srcRect l="15930" t="14848" r="33911" b="38503"/>
          <a:stretch/>
        </p:blipFill>
        <p:spPr>
          <a:xfrm>
            <a:off x="4744463" y="2516595"/>
            <a:ext cx="4312373" cy="2172451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g3821b0f036d_0_187"/>
          <p:cNvSpPr/>
          <p:nvPr/>
        </p:nvSpPr>
        <p:spPr>
          <a:xfrm>
            <a:off x="4939975" y="4358970"/>
            <a:ext cx="915000" cy="2271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821b0f036d_0_336"/>
          <p:cNvSpPr txBox="1"/>
          <p:nvPr/>
        </p:nvSpPr>
        <p:spPr>
          <a:xfrm>
            <a:off x="279400" y="127300"/>
            <a:ext cx="8211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обучающийся может открыть контент МЭО, назначенный учителем?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20" name="Google Shape;320;g3821b0f036d_0_3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3821b0f036d_0_3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3821b0f036d_0_336"/>
          <p:cNvSpPr/>
          <p:nvPr/>
        </p:nvSpPr>
        <p:spPr>
          <a:xfrm>
            <a:off x="415625" y="1593700"/>
            <a:ext cx="3936300" cy="8301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b="1">
                <a:latin typeface="Verdana"/>
                <a:ea typeface="Verdana"/>
                <a:cs typeface="Verdana"/>
                <a:sym typeface="Verdana"/>
              </a:rPr>
              <a:t>Результат 1. </a:t>
            </a:r>
            <a:r>
              <a:rPr lang="ru" sz="1100">
                <a:latin typeface="Verdana"/>
                <a:ea typeface="Verdana"/>
                <a:cs typeface="Verdana"/>
                <a:sym typeface="Verdana"/>
              </a:rPr>
              <a:t>Если обучающийся уже авторизован на Госуслугах, контент откроется сразу.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3" name="Google Shape;323;g3821b0f036d_0_336"/>
          <p:cNvSpPr txBox="1"/>
          <p:nvPr/>
        </p:nvSpPr>
        <p:spPr>
          <a:xfrm>
            <a:off x="445350" y="866200"/>
            <a:ext cx="8506800" cy="3693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1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Действие обучающегося: </a:t>
            </a: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перейти по ссылке учителя</a:t>
            </a:r>
            <a:endParaRPr sz="120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324" name="Google Shape;324;g3821b0f036d_0_336"/>
          <p:cNvSpPr/>
          <p:nvPr/>
        </p:nvSpPr>
        <p:spPr>
          <a:xfrm>
            <a:off x="4948950" y="1593575"/>
            <a:ext cx="3936300" cy="8301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Результат 2. </a:t>
            </a:r>
            <a:r>
              <a:rPr lang="ru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Если обучающийся не авторизован на Госуслугах</a:t>
            </a:r>
            <a:r>
              <a:rPr lang="ru" sz="11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ー </a:t>
            </a:r>
            <a:r>
              <a:rPr lang="ru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 экране появится QR-код. Его нужно сканировать с помощью приложения «Госуслуги Моя школа», после этого откроется контент.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25" name="Google Shape;325;g3821b0f036d_0_336"/>
          <p:cNvPicPr preferRelativeResize="0"/>
          <p:nvPr/>
        </p:nvPicPr>
        <p:blipFill rotWithShape="1">
          <a:blip r:embed="rId5">
            <a:alphaModFix/>
          </a:blip>
          <a:srcRect l="33108" t="16214" r="34631" b="17551"/>
          <a:stretch/>
        </p:blipFill>
        <p:spPr>
          <a:xfrm>
            <a:off x="5483800" y="2781750"/>
            <a:ext cx="2026474" cy="22535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cxnSp>
        <p:nvCxnSpPr>
          <p:cNvPr id="326" name="Google Shape;326;g3821b0f036d_0_336"/>
          <p:cNvCxnSpPr>
            <a:stCxn id="323" idx="2"/>
            <a:endCxn id="322" idx="0"/>
          </p:cNvCxnSpPr>
          <p:nvPr/>
        </p:nvCxnSpPr>
        <p:spPr>
          <a:xfrm flipH="1">
            <a:off x="2383650" y="1235500"/>
            <a:ext cx="2315100" cy="358200"/>
          </a:xfrm>
          <a:prstGeom prst="straightConnector1">
            <a:avLst/>
          </a:prstGeom>
          <a:noFill/>
          <a:ln w="19050" cap="flat" cmpd="sng">
            <a:solidFill>
              <a:srgbClr val="4B6DC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7" name="Google Shape;327;g3821b0f036d_0_336"/>
          <p:cNvCxnSpPr>
            <a:stCxn id="323" idx="2"/>
            <a:endCxn id="324" idx="0"/>
          </p:cNvCxnSpPr>
          <p:nvPr/>
        </p:nvCxnSpPr>
        <p:spPr>
          <a:xfrm>
            <a:off x="4698750" y="1235500"/>
            <a:ext cx="2218500" cy="358200"/>
          </a:xfrm>
          <a:prstGeom prst="straightConnector1">
            <a:avLst/>
          </a:prstGeom>
          <a:noFill/>
          <a:ln w="19050" cap="flat" cmpd="sng">
            <a:solidFill>
              <a:srgbClr val="4B6DC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28" name="Google Shape;328;g3821b0f036d_0_336"/>
          <p:cNvSpPr/>
          <p:nvPr/>
        </p:nvSpPr>
        <p:spPr>
          <a:xfrm>
            <a:off x="4372788" y="1683725"/>
            <a:ext cx="555300" cy="558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b="1">
                <a:latin typeface="Verdana"/>
                <a:ea typeface="Verdana"/>
                <a:cs typeface="Verdana"/>
                <a:sym typeface="Verdana"/>
              </a:rPr>
              <a:t>ИЛИ</a:t>
            </a:r>
            <a:endParaRPr sz="11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29" name="Google Shape;329;g3821b0f036d_0_336"/>
          <p:cNvPicPr preferRelativeResize="0"/>
          <p:nvPr/>
        </p:nvPicPr>
        <p:blipFill rotWithShape="1">
          <a:blip r:embed="rId6">
            <a:alphaModFix/>
          </a:blip>
          <a:srcRect l="1293" t="7800"/>
          <a:stretch/>
        </p:blipFill>
        <p:spPr>
          <a:xfrm>
            <a:off x="415625" y="2917775"/>
            <a:ext cx="3906576" cy="197650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30" name="Google Shape;330;g3821b0f036d_0_336"/>
          <p:cNvSpPr/>
          <p:nvPr/>
        </p:nvSpPr>
        <p:spPr>
          <a:xfrm rot="5400000">
            <a:off x="1888075" y="2493188"/>
            <a:ext cx="383100" cy="355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g3821b0f036d_0_336"/>
          <p:cNvSpPr/>
          <p:nvPr/>
        </p:nvSpPr>
        <p:spPr>
          <a:xfrm rot="5400000">
            <a:off x="6305488" y="2437738"/>
            <a:ext cx="383100" cy="355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g3821b0f036d_0_336"/>
          <p:cNvSpPr/>
          <p:nvPr/>
        </p:nvSpPr>
        <p:spPr>
          <a:xfrm rot="10800000">
            <a:off x="4372809" y="3535729"/>
            <a:ext cx="751200" cy="531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666bb3117e_0_156"/>
          <p:cNvSpPr txBox="1"/>
          <p:nvPr/>
        </p:nvSpPr>
        <p:spPr>
          <a:xfrm>
            <a:off x="279400" y="127300"/>
            <a:ext cx="821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использовать контент МЭО для фронтальной работы?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8" name="Google Shape;338;g3666bb3117e_0_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3666bb3117e_0_1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g3666bb3117e_0_156"/>
          <p:cNvSpPr/>
          <p:nvPr/>
        </p:nvSpPr>
        <p:spPr>
          <a:xfrm>
            <a:off x="91200" y="808725"/>
            <a:ext cx="3015600" cy="6561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41" name="Google Shape;341;g3666bb3117e_0_156"/>
          <p:cNvSpPr txBox="1"/>
          <p:nvPr/>
        </p:nvSpPr>
        <p:spPr>
          <a:xfrm>
            <a:off x="91200" y="841325"/>
            <a:ext cx="541200" cy="5694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3666bb3117e_0_156"/>
          <p:cNvSpPr txBox="1"/>
          <p:nvPr/>
        </p:nvSpPr>
        <p:spPr>
          <a:xfrm>
            <a:off x="446400" y="895175"/>
            <a:ext cx="2660400" cy="4617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Перейдите в раздел </a:t>
            </a:r>
            <a:r>
              <a:rPr lang="ru" sz="9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«Заказы» </a:t>
            </a: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 нажмите </a:t>
            </a:r>
            <a:r>
              <a:rPr lang="ru" sz="9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«Скопировать ссылку»  </a:t>
            </a:r>
            <a:endParaRPr sz="23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343" name="Google Shape;343;g3666bb3117e_0_156"/>
          <p:cNvSpPr/>
          <p:nvPr/>
        </p:nvSpPr>
        <p:spPr>
          <a:xfrm>
            <a:off x="3217250" y="808725"/>
            <a:ext cx="2712300" cy="6561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44" name="Google Shape;344;g3666bb3117e_0_156"/>
          <p:cNvSpPr txBox="1"/>
          <p:nvPr/>
        </p:nvSpPr>
        <p:spPr>
          <a:xfrm>
            <a:off x="3154650" y="812300"/>
            <a:ext cx="46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2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g3666bb3117e_0_156"/>
          <p:cNvSpPr txBox="1"/>
          <p:nvPr/>
        </p:nvSpPr>
        <p:spPr>
          <a:xfrm>
            <a:off x="3462725" y="808725"/>
            <a:ext cx="2545500" cy="6003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Перейдите по ссылке на компьютере, к которому подключены проектор или интерактивная доска</a:t>
            </a:r>
            <a:endParaRPr sz="23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346" name="Google Shape;346;g3666bb3117e_0_156"/>
          <p:cNvSpPr/>
          <p:nvPr/>
        </p:nvSpPr>
        <p:spPr>
          <a:xfrm>
            <a:off x="6070500" y="793975"/>
            <a:ext cx="2935200" cy="6561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47" name="Google Shape;347;g3666bb3117e_0_156"/>
          <p:cNvSpPr txBox="1"/>
          <p:nvPr/>
        </p:nvSpPr>
        <p:spPr>
          <a:xfrm>
            <a:off x="6070500" y="841325"/>
            <a:ext cx="343500" cy="5694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2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g3666bb3117e_0_156"/>
          <p:cNvSpPr txBox="1"/>
          <p:nvPr/>
        </p:nvSpPr>
        <p:spPr>
          <a:xfrm>
            <a:off x="6414000" y="891175"/>
            <a:ext cx="2516400" cy="3231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Контент откроется на компьютере</a:t>
            </a:r>
            <a:endParaRPr sz="2300" b="1" i="0" u="none" strike="noStrike" cap="none">
              <a:solidFill>
                <a:schemeClr val="lt1"/>
              </a:solidFill>
            </a:endParaRPr>
          </a:p>
        </p:txBody>
      </p:sp>
      <p:pic>
        <p:nvPicPr>
          <p:cNvPr id="349" name="Google Shape;349;g3666bb3117e_0_156"/>
          <p:cNvPicPr preferRelativeResize="0"/>
          <p:nvPr/>
        </p:nvPicPr>
        <p:blipFill rotWithShape="1">
          <a:blip r:embed="rId5">
            <a:alphaModFix/>
          </a:blip>
          <a:srcRect l="32252" t="21519" r="34648" b="42567"/>
          <a:stretch/>
        </p:blipFill>
        <p:spPr>
          <a:xfrm>
            <a:off x="3243850" y="1689125"/>
            <a:ext cx="2627683" cy="15444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50" name="Google Shape;350;g3666bb3117e_0_156"/>
          <p:cNvPicPr preferRelativeResize="0"/>
          <p:nvPr/>
        </p:nvPicPr>
        <p:blipFill rotWithShape="1">
          <a:blip r:embed="rId6">
            <a:alphaModFix/>
          </a:blip>
          <a:srcRect l="15930" t="14848" r="33911" b="38503"/>
          <a:stretch/>
        </p:blipFill>
        <p:spPr>
          <a:xfrm>
            <a:off x="91200" y="1663050"/>
            <a:ext cx="3015600" cy="151916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51" name="Google Shape;351;g3666bb3117e_0_156"/>
          <p:cNvSpPr/>
          <p:nvPr/>
        </p:nvSpPr>
        <p:spPr>
          <a:xfrm>
            <a:off x="159200" y="2955098"/>
            <a:ext cx="788400" cy="1524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2" name="Google Shape;352;g3666bb3117e_0_156"/>
          <p:cNvPicPr preferRelativeResize="0"/>
          <p:nvPr/>
        </p:nvPicPr>
        <p:blipFill rotWithShape="1">
          <a:blip r:embed="rId7">
            <a:alphaModFix/>
          </a:blip>
          <a:srcRect l="1293" t="7800"/>
          <a:stretch/>
        </p:blipFill>
        <p:spPr>
          <a:xfrm>
            <a:off x="6129950" y="1655050"/>
            <a:ext cx="2935224" cy="148506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666bb3117e_0_175"/>
          <p:cNvSpPr txBox="1"/>
          <p:nvPr/>
        </p:nvSpPr>
        <p:spPr>
          <a:xfrm>
            <a:off x="4592675" y="1911250"/>
            <a:ext cx="4376400" cy="461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3" name="Google Shape;363;g3666bb3117e_0_175"/>
          <p:cNvSpPr txBox="1"/>
          <p:nvPr/>
        </p:nvSpPr>
        <p:spPr>
          <a:xfrm>
            <a:off x="4595650" y="1341300"/>
            <a:ext cx="4376400" cy="461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4" name="Google Shape;364;g3666bb3117e_0_175"/>
          <p:cNvSpPr txBox="1"/>
          <p:nvPr/>
        </p:nvSpPr>
        <p:spPr>
          <a:xfrm>
            <a:off x="279400" y="127300"/>
            <a:ext cx="8211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предоставить доступ к контенту МЭО нескольким обучающимся для групповой работы в классе?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65" name="Google Shape;365;g3666bb3117e_0_1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g3666bb3117e_0_1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g3666bb3117e_0_175"/>
          <p:cNvSpPr/>
          <p:nvPr/>
        </p:nvSpPr>
        <p:spPr>
          <a:xfrm>
            <a:off x="114975" y="866200"/>
            <a:ext cx="4278600" cy="3597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68" name="Google Shape;368;g3666bb3117e_0_175"/>
          <p:cNvSpPr/>
          <p:nvPr/>
        </p:nvSpPr>
        <p:spPr>
          <a:xfrm>
            <a:off x="4595825" y="866200"/>
            <a:ext cx="4376400" cy="3951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69" name="Google Shape;369;g3666bb3117e_0_175"/>
          <p:cNvSpPr txBox="1"/>
          <p:nvPr/>
        </p:nvSpPr>
        <p:spPr>
          <a:xfrm>
            <a:off x="5622350" y="894338"/>
            <a:ext cx="2660400" cy="3387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Действия обучающихся</a:t>
            </a:r>
            <a:endParaRPr sz="24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370" name="Google Shape;370;g3666bb3117e_0_175"/>
          <p:cNvSpPr txBox="1"/>
          <p:nvPr/>
        </p:nvSpPr>
        <p:spPr>
          <a:xfrm>
            <a:off x="671500" y="876700"/>
            <a:ext cx="2660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Действия учителя</a:t>
            </a:r>
            <a:endParaRPr sz="2400" b="1" i="0" u="none" strike="noStrike" cap="none">
              <a:solidFill>
                <a:schemeClr val="lt1"/>
              </a:solidFill>
            </a:endParaRPr>
          </a:p>
        </p:txBody>
      </p:sp>
      <p:sp>
        <p:nvSpPr>
          <p:cNvPr id="371" name="Google Shape;371;g3666bb3117e_0_175"/>
          <p:cNvSpPr txBox="1"/>
          <p:nvPr/>
        </p:nvSpPr>
        <p:spPr>
          <a:xfrm>
            <a:off x="4595825" y="1301575"/>
            <a:ext cx="6291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 i="0" u="none" strike="noStrike" cap="non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g3666bb3117e_0_175"/>
          <p:cNvSpPr txBox="1"/>
          <p:nvPr/>
        </p:nvSpPr>
        <p:spPr>
          <a:xfrm>
            <a:off x="4970450" y="1341300"/>
            <a:ext cx="3983100" cy="461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Ученики открывают в браузере специальную страницу:</a:t>
            </a:r>
            <a:endParaRPr sz="900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www.gosuslugi.ru/edu-content/code</a:t>
            </a: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73" name="Google Shape;373;g3666bb3117e_0_175"/>
          <p:cNvPicPr preferRelativeResize="0"/>
          <p:nvPr/>
        </p:nvPicPr>
        <p:blipFill rotWithShape="1">
          <a:blip r:embed="rId5">
            <a:alphaModFix/>
          </a:blip>
          <a:srcRect l="33185" t="15264" r="34171" b="39279"/>
          <a:stretch/>
        </p:blipFill>
        <p:spPr>
          <a:xfrm>
            <a:off x="5155450" y="2536273"/>
            <a:ext cx="3048427" cy="229935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74" name="Google Shape;374;g3666bb3117e_0_175"/>
          <p:cNvSpPr txBox="1"/>
          <p:nvPr/>
        </p:nvSpPr>
        <p:spPr>
          <a:xfrm>
            <a:off x="4595825" y="1857400"/>
            <a:ext cx="6291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3666bb3117e_0_175"/>
          <p:cNvSpPr txBox="1"/>
          <p:nvPr/>
        </p:nvSpPr>
        <p:spPr>
          <a:xfrm>
            <a:off x="4970451" y="2006150"/>
            <a:ext cx="3964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Вводят </a:t>
            </a:r>
            <a:r>
              <a:rPr lang="ru" sz="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«Код сессии» </a:t>
            </a: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и </a:t>
            </a:r>
            <a:r>
              <a:rPr lang="ru" sz="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«Код ученика»</a:t>
            </a: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 (дает учитель)</a:t>
            </a: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6" name="Google Shape;376;g3666bb3117e_0_175"/>
          <p:cNvSpPr txBox="1"/>
          <p:nvPr/>
        </p:nvSpPr>
        <p:spPr>
          <a:xfrm>
            <a:off x="114975" y="1341300"/>
            <a:ext cx="4278600" cy="461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7" name="Google Shape;377;g3666bb3117e_0_175"/>
          <p:cNvSpPr txBox="1"/>
          <p:nvPr/>
        </p:nvSpPr>
        <p:spPr>
          <a:xfrm>
            <a:off x="501700" y="1341300"/>
            <a:ext cx="389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Перейти в раздел </a:t>
            </a:r>
            <a:r>
              <a:rPr lang="ru" sz="9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«Заказы» </a:t>
            </a: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нажать </a:t>
            </a:r>
            <a:r>
              <a:rPr lang="ru" sz="9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«Скопировать ссылку»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8" name="Google Shape;378;g3666bb3117e_0_175"/>
          <p:cNvSpPr txBox="1"/>
          <p:nvPr/>
        </p:nvSpPr>
        <p:spPr>
          <a:xfrm>
            <a:off x="114975" y="1301575"/>
            <a:ext cx="6291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 i="0" u="none" strike="noStrike" cap="non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g3666bb3117e_0_175"/>
          <p:cNvSpPr txBox="1"/>
          <p:nvPr/>
        </p:nvSpPr>
        <p:spPr>
          <a:xfrm>
            <a:off x="114963" y="1922725"/>
            <a:ext cx="4278600" cy="461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0" name="Google Shape;380;g3666bb3117e_0_175"/>
          <p:cNvSpPr txBox="1"/>
          <p:nvPr/>
        </p:nvSpPr>
        <p:spPr>
          <a:xfrm>
            <a:off x="501688" y="1922725"/>
            <a:ext cx="389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Перейти по ссылке, и в открывшемся окне выбрать </a:t>
            </a:r>
            <a:r>
              <a:rPr lang="ru" sz="9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«Нескольким ученикам» 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381" name="Google Shape;381;g3666bb3117e_0_175"/>
          <p:cNvSpPr txBox="1"/>
          <p:nvPr/>
        </p:nvSpPr>
        <p:spPr>
          <a:xfrm>
            <a:off x="114963" y="1883000"/>
            <a:ext cx="6291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2" name="Google Shape;382;g3666bb3117e_0_175"/>
          <p:cNvPicPr preferRelativeResize="0"/>
          <p:nvPr/>
        </p:nvPicPr>
        <p:blipFill rotWithShape="1">
          <a:blip r:embed="rId6">
            <a:alphaModFix/>
          </a:blip>
          <a:srcRect l="34424" t="20851" r="29217" b="6972"/>
          <a:stretch/>
        </p:blipFill>
        <p:spPr>
          <a:xfrm>
            <a:off x="114975" y="2537887"/>
            <a:ext cx="2250005" cy="24192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83" name="Google Shape;383;g3666bb3117e_0_175"/>
          <p:cNvSpPr txBox="1"/>
          <p:nvPr/>
        </p:nvSpPr>
        <p:spPr>
          <a:xfrm>
            <a:off x="2461400" y="2501150"/>
            <a:ext cx="1926300" cy="6786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306000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4" name="Google Shape;384;g3666bb3117e_0_175"/>
          <p:cNvSpPr txBox="1"/>
          <p:nvPr/>
        </p:nvSpPr>
        <p:spPr>
          <a:xfrm>
            <a:off x="2789850" y="2578100"/>
            <a:ext cx="16533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54000" rIns="54000" bIns="540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Сообщить обучающимся </a:t>
            </a:r>
            <a:r>
              <a:rPr lang="ru" sz="9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ссылку</a:t>
            </a: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ru" sz="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«Код сессии» </a:t>
            </a: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и </a:t>
            </a:r>
            <a:r>
              <a:rPr lang="ru" sz="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«Код ученика»</a:t>
            </a:r>
            <a:r>
              <a:rPr lang="ru" sz="900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385" name="Google Shape;385;g3666bb3117e_0_175"/>
          <p:cNvSpPr txBox="1"/>
          <p:nvPr/>
        </p:nvSpPr>
        <p:spPr>
          <a:xfrm>
            <a:off x="2407625" y="2555750"/>
            <a:ext cx="283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g3666bb3117e_0_175"/>
          <p:cNvSpPr txBox="1"/>
          <p:nvPr/>
        </p:nvSpPr>
        <p:spPr>
          <a:xfrm>
            <a:off x="2461400" y="3270675"/>
            <a:ext cx="1926300" cy="714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342000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900" b="1">
              <a:solidFill>
                <a:srgbClr val="3C3C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87" name="Google Shape;387;g3666bb3117e_0_175"/>
          <p:cNvSpPr txBox="1"/>
          <p:nvPr/>
        </p:nvSpPr>
        <p:spPr>
          <a:xfrm>
            <a:off x="2690832" y="3258675"/>
            <a:ext cx="1752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Убедитесь, что все подключились, и нажмите кнопку </a:t>
            </a:r>
            <a:r>
              <a:rPr lang="ru" sz="9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«Выдать доступ»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388" name="Google Shape;388;g3666bb3117e_0_175"/>
          <p:cNvSpPr txBox="1"/>
          <p:nvPr/>
        </p:nvSpPr>
        <p:spPr>
          <a:xfrm>
            <a:off x="2407631" y="3343425"/>
            <a:ext cx="2832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5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507" y="202501"/>
            <a:ext cx="3160530" cy="5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821b0f036d_0_1"/>
          <p:cNvSpPr/>
          <p:nvPr/>
        </p:nvSpPr>
        <p:spPr>
          <a:xfrm>
            <a:off x="6881850" y="574150"/>
            <a:ext cx="1974600" cy="1785600"/>
          </a:xfrm>
          <a:prstGeom prst="roundRect">
            <a:avLst>
              <a:gd name="adj" fmla="val 0"/>
            </a:avLst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7" name="Google Shape;107;g3821b0f036d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3821b0f036d_0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821b0f036d_0_1"/>
          <p:cNvSpPr txBox="1"/>
          <p:nvPr/>
        </p:nvSpPr>
        <p:spPr>
          <a:xfrm>
            <a:off x="161525" y="112450"/>
            <a:ext cx="822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Условия использования «Универсальной библиотеки ЦОК» 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0" name="Google Shape;110;g3821b0f036d_0_1"/>
          <p:cNvPicPr preferRelativeResize="0"/>
          <p:nvPr/>
        </p:nvPicPr>
        <p:blipFill rotWithShape="1">
          <a:blip r:embed="rId5">
            <a:alphaModFix/>
          </a:blip>
          <a:srcRect t="9487" b="21760"/>
          <a:stretch/>
        </p:blipFill>
        <p:spPr>
          <a:xfrm>
            <a:off x="492702" y="2619288"/>
            <a:ext cx="7827699" cy="221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3821b0f036d_0_1"/>
          <p:cNvSpPr/>
          <p:nvPr/>
        </p:nvSpPr>
        <p:spPr>
          <a:xfrm>
            <a:off x="633275" y="620900"/>
            <a:ext cx="5978400" cy="449400"/>
          </a:xfrm>
          <a:prstGeom prst="roundRect">
            <a:avLst>
              <a:gd name="adj" fmla="val 180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200">
                <a:latin typeface="Verdana"/>
                <a:ea typeface="Verdana"/>
                <a:cs typeface="Verdana"/>
                <a:sym typeface="Verdana"/>
              </a:rPr>
              <a:t>Подтвержденная учётная запись на Госуслугах.</a:t>
            </a:r>
            <a:endParaRPr sz="12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2" name="Google Shape;112;g3821b0f036d_0_1"/>
          <p:cNvSpPr txBox="1"/>
          <p:nvPr/>
        </p:nvSpPr>
        <p:spPr>
          <a:xfrm>
            <a:off x="161525" y="513365"/>
            <a:ext cx="7908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900" b="1" i="0" u="none" strike="noStrike" cap="non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3821b0f036d_0_1"/>
          <p:cNvSpPr/>
          <p:nvPr/>
        </p:nvSpPr>
        <p:spPr>
          <a:xfrm>
            <a:off x="633175" y="1152875"/>
            <a:ext cx="5978400" cy="631200"/>
          </a:xfrm>
          <a:prstGeom prst="roundRect">
            <a:avLst>
              <a:gd name="adj" fmla="val 180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200">
                <a:latin typeface="Verdana"/>
                <a:ea typeface="Verdana"/>
                <a:cs typeface="Verdana"/>
                <a:sym typeface="Verdana"/>
              </a:rPr>
              <a:t>Работа учителем в школе - сведения о школах, классах и предметах будут запрошены в региональной информационной системе.</a:t>
            </a:r>
            <a:endParaRPr sz="12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4" name="Google Shape;114;g3821b0f036d_0_1"/>
          <p:cNvSpPr txBox="1"/>
          <p:nvPr/>
        </p:nvSpPr>
        <p:spPr>
          <a:xfrm>
            <a:off x="161525" y="1152863"/>
            <a:ext cx="5067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3821b0f036d_0_1"/>
          <p:cNvSpPr/>
          <p:nvPr/>
        </p:nvSpPr>
        <p:spPr>
          <a:xfrm>
            <a:off x="633275" y="1910350"/>
            <a:ext cx="5966400" cy="449400"/>
          </a:xfrm>
          <a:prstGeom prst="roundRect">
            <a:avLst>
              <a:gd name="adj" fmla="val 180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200">
                <a:latin typeface="Verdana"/>
                <a:ea typeface="Verdana"/>
                <a:cs typeface="Verdana"/>
                <a:sym typeface="Verdana"/>
              </a:rPr>
              <a:t>Вход на Госуслуги под ролью сотрудника школы.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g3821b0f036d_0_1"/>
          <p:cNvSpPr txBox="1"/>
          <p:nvPr/>
        </p:nvSpPr>
        <p:spPr>
          <a:xfrm>
            <a:off x="161525" y="1784078"/>
            <a:ext cx="7908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9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2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3821b0f036d_0_1"/>
          <p:cNvSpPr txBox="1"/>
          <p:nvPr/>
        </p:nvSpPr>
        <p:spPr>
          <a:xfrm>
            <a:off x="6867450" y="1831625"/>
            <a:ext cx="200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https://www.gosuslugi.ru/help/faq/popular/2</a:t>
            </a:r>
            <a:endParaRPr sz="9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8" name="Google Shape;118;g3821b0f036d_0_1" title="Как подтвердить учетную запись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2765" y="996577"/>
            <a:ext cx="973225" cy="97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3821b0f036d_0_1"/>
          <p:cNvSpPr txBox="1"/>
          <p:nvPr/>
        </p:nvSpPr>
        <p:spPr>
          <a:xfrm>
            <a:off x="6962425" y="598125"/>
            <a:ext cx="1893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Как подтвердить учётную запись на Госуслугах?</a:t>
            </a:r>
            <a:endParaRPr sz="9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58437d787_0_135"/>
          <p:cNvSpPr txBox="1"/>
          <p:nvPr/>
        </p:nvSpPr>
        <p:spPr>
          <a:xfrm>
            <a:off x="209100" y="148150"/>
            <a:ext cx="762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найти «Универсальную библиотеку ЦОК»? 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5" name="Google Shape;125;g3658437d787_0_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3658437d787_0_1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658437d787_0_135"/>
          <p:cNvSpPr/>
          <p:nvPr/>
        </p:nvSpPr>
        <p:spPr>
          <a:xfrm>
            <a:off x="699850" y="679350"/>
            <a:ext cx="3687900" cy="828000"/>
          </a:xfrm>
          <a:prstGeom prst="roundRect">
            <a:avLst>
              <a:gd name="adj" fmla="val 180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>
                <a:latin typeface="Verdana"/>
                <a:ea typeface="Verdana"/>
                <a:cs typeface="Verdana"/>
                <a:sym typeface="Verdana"/>
              </a:rPr>
              <a:t>Через поисковую систему в интернете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8" name="Google Shape;128;g3658437d787_0_135"/>
          <p:cNvSpPr txBox="1"/>
          <p:nvPr/>
        </p:nvSpPr>
        <p:spPr>
          <a:xfrm>
            <a:off x="132900" y="679353"/>
            <a:ext cx="7908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4300" b="1" i="0" u="none" strike="noStrike" cap="non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4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658437d787_0_135"/>
          <p:cNvSpPr/>
          <p:nvPr/>
        </p:nvSpPr>
        <p:spPr>
          <a:xfrm>
            <a:off x="749832" y="2815550"/>
            <a:ext cx="3637800" cy="828000"/>
          </a:xfrm>
          <a:prstGeom prst="roundRect">
            <a:avLst>
              <a:gd name="adj" fmla="val 180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>
                <a:latin typeface="Verdana"/>
                <a:ea typeface="Verdana"/>
                <a:cs typeface="Verdana"/>
                <a:sym typeface="Verdana"/>
              </a:rPr>
              <a:t>С информационной страницы  «Универсальной библиотеки ЦОК» 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0" name="Google Shape;130;g3658437d787_0_135"/>
          <p:cNvSpPr txBox="1"/>
          <p:nvPr/>
        </p:nvSpPr>
        <p:spPr>
          <a:xfrm>
            <a:off x="203188" y="2759353"/>
            <a:ext cx="7908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43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4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3658437d787_0_135"/>
          <p:cNvSpPr/>
          <p:nvPr/>
        </p:nvSpPr>
        <p:spPr>
          <a:xfrm>
            <a:off x="749825" y="3910300"/>
            <a:ext cx="3637800" cy="828000"/>
          </a:xfrm>
          <a:prstGeom prst="roundRect">
            <a:avLst>
              <a:gd name="adj" fmla="val 180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>
                <a:latin typeface="Verdana"/>
                <a:ea typeface="Verdana"/>
                <a:cs typeface="Verdana"/>
                <a:sym typeface="Verdana"/>
              </a:rPr>
              <a:t>На Госуслугах через робота Макса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2" name="Google Shape;132;g3658437d787_0_135"/>
          <p:cNvSpPr txBox="1"/>
          <p:nvPr/>
        </p:nvSpPr>
        <p:spPr>
          <a:xfrm>
            <a:off x="203200" y="3919803"/>
            <a:ext cx="7908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43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4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g3658437d787_0_135"/>
          <p:cNvSpPr txBox="1"/>
          <p:nvPr/>
        </p:nvSpPr>
        <p:spPr>
          <a:xfrm>
            <a:off x="4836700" y="1825550"/>
            <a:ext cx="4019700" cy="8280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http://gosuslugi.ru/edu-content</a:t>
            </a:r>
            <a:endParaRPr sz="13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4" name="Google Shape;134;g3658437d787_0_135"/>
          <p:cNvSpPr txBox="1"/>
          <p:nvPr/>
        </p:nvSpPr>
        <p:spPr>
          <a:xfrm>
            <a:off x="4836703" y="2759350"/>
            <a:ext cx="4019700" cy="8280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spcFirstLastPara="1" wrap="square" lIns="54000" tIns="91425" rIns="54000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https://www.gosuslugi.ru/landing/edu-content</a:t>
            </a:r>
            <a:endParaRPr sz="13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5" name="Google Shape;135;g3658437d787_0_135"/>
          <p:cNvSpPr/>
          <p:nvPr/>
        </p:nvSpPr>
        <p:spPr>
          <a:xfrm>
            <a:off x="699850" y="1783150"/>
            <a:ext cx="3687900" cy="828000"/>
          </a:xfrm>
          <a:prstGeom prst="roundRect">
            <a:avLst>
              <a:gd name="adj" fmla="val 180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>
                <a:latin typeface="Verdana"/>
                <a:ea typeface="Verdana"/>
                <a:cs typeface="Verdana"/>
                <a:sym typeface="Verdana"/>
              </a:rPr>
              <a:t>По прямой ссылке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6" name="Google Shape;136;g3658437d787_0_135"/>
          <p:cNvSpPr txBox="1"/>
          <p:nvPr/>
        </p:nvSpPr>
        <p:spPr>
          <a:xfrm>
            <a:off x="132900" y="1783153"/>
            <a:ext cx="7908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43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4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g3658437d787_0_1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6700" y="601421"/>
            <a:ext cx="4019726" cy="11183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8" name="Google Shape;138;g3658437d787_0_135"/>
          <p:cNvPicPr preferRelativeResize="0"/>
          <p:nvPr/>
        </p:nvPicPr>
        <p:blipFill rotWithShape="1">
          <a:blip r:embed="rId6">
            <a:alphaModFix/>
          </a:blip>
          <a:srcRect l="12183" t="54922" r="4078"/>
          <a:stretch/>
        </p:blipFill>
        <p:spPr>
          <a:xfrm>
            <a:off x="4836688" y="3757013"/>
            <a:ext cx="4019726" cy="1172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821b0f036d_0_50"/>
          <p:cNvSpPr/>
          <p:nvPr/>
        </p:nvSpPr>
        <p:spPr>
          <a:xfrm>
            <a:off x="6385850" y="4278800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3821b0f036d_0_50"/>
          <p:cNvSpPr/>
          <p:nvPr/>
        </p:nvSpPr>
        <p:spPr>
          <a:xfrm>
            <a:off x="6385850" y="2959200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821b0f036d_0_50"/>
          <p:cNvSpPr/>
          <p:nvPr/>
        </p:nvSpPr>
        <p:spPr>
          <a:xfrm>
            <a:off x="6385850" y="2289362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3821b0f036d_0_50"/>
          <p:cNvSpPr/>
          <p:nvPr/>
        </p:nvSpPr>
        <p:spPr>
          <a:xfrm>
            <a:off x="6385850" y="1619500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g3821b0f036d_0_50"/>
          <p:cNvSpPr/>
          <p:nvPr/>
        </p:nvSpPr>
        <p:spPr>
          <a:xfrm>
            <a:off x="6385850" y="928775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" name="Google Shape;148;g3821b0f036d_0_50"/>
          <p:cNvGrpSpPr/>
          <p:nvPr/>
        </p:nvGrpSpPr>
        <p:grpSpPr>
          <a:xfrm>
            <a:off x="6353825" y="4266912"/>
            <a:ext cx="1338500" cy="661800"/>
            <a:chOff x="6515475" y="3396587"/>
            <a:chExt cx="1338500" cy="661800"/>
          </a:xfrm>
        </p:grpSpPr>
        <p:pic>
          <p:nvPicPr>
            <p:cNvPr id="149" name="Google Shape;149;g3821b0f036d_0_50"/>
            <p:cNvPicPr preferRelativeResize="0"/>
            <p:nvPr/>
          </p:nvPicPr>
          <p:blipFill rotWithShape="1">
            <a:blip r:embed="rId3">
              <a:alphaModFix/>
            </a:blip>
            <a:srcRect l="77768" t="9366" r="18712" b="86263"/>
            <a:stretch/>
          </p:blipFill>
          <p:spPr>
            <a:xfrm>
              <a:off x="7013250" y="3444749"/>
              <a:ext cx="840725" cy="5654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150;g3821b0f036d_0_50"/>
            <p:cNvSpPr txBox="1"/>
            <p:nvPr/>
          </p:nvSpPr>
          <p:spPr>
            <a:xfrm>
              <a:off x="6515475" y="3396587"/>
              <a:ext cx="7908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lang="ru" sz="3100" b="1">
                  <a:solidFill>
                    <a:srgbClr val="3C3C3B"/>
                  </a:solidFill>
                  <a:latin typeface="Verdana"/>
                  <a:ea typeface="Verdana"/>
                  <a:cs typeface="Verdana"/>
                  <a:sym typeface="Verdana"/>
                </a:rPr>
                <a:t>6</a:t>
              </a:r>
              <a:endParaRPr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g3821b0f036d_0_50"/>
          <p:cNvSpPr/>
          <p:nvPr/>
        </p:nvSpPr>
        <p:spPr>
          <a:xfrm>
            <a:off x="7692325" y="4355000"/>
            <a:ext cx="1177800" cy="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latin typeface="Verdana"/>
                <a:ea typeface="Verdana"/>
                <a:cs typeface="Verdana"/>
                <a:sym typeface="Verdana"/>
              </a:rPr>
              <a:t>Классы, предметы, список учеников и их коды</a:t>
            </a:r>
            <a:endParaRPr sz="8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2" name="Google Shape;152;g3821b0f036d_0_50"/>
          <p:cNvSpPr txBox="1"/>
          <p:nvPr/>
        </p:nvSpPr>
        <p:spPr>
          <a:xfrm>
            <a:off x="209100" y="148150"/>
            <a:ext cx="8115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Основные разделы «Универсальной библиотеки ЦОК» 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3" name="Google Shape;153;g3821b0f036d_0_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3821b0f036d_0_50"/>
          <p:cNvPicPr preferRelativeResize="0"/>
          <p:nvPr/>
        </p:nvPicPr>
        <p:blipFill rotWithShape="1">
          <a:blip r:embed="rId3">
            <a:alphaModFix/>
          </a:blip>
          <a:srcRect l="14842" t="8273" r="16724"/>
          <a:stretch/>
        </p:blipFill>
        <p:spPr>
          <a:xfrm>
            <a:off x="900" y="661200"/>
            <a:ext cx="6151675" cy="4406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g3821b0f036d_0_50"/>
          <p:cNvGrpSpPr/>
          <p:nvPr/>
        </p:nvGrpSpPr>
        <p:grpSpPr>
          <a:xfrm>
            <a:off x="6416113" y="939799"/>
            <a:ext cx="2322037" cy="661800"/>
            <a:chOff x="6515475" y="761012"/>
            <a:chExt cx="2322037" cy="661800"/>
          </a:xfrm>
        </p:grpSpPr>
        <p:pic>
          <p:nvPicPr>
            <p:cNvPr id="156" name="Google Shape;156;g3821b0f036d_0_50"/>
            <p:cNvPicPr preferRelativeResize="0"/>
            <p:nvPr/>
          </p:nvPicPr>
          <p:blipFill rotWithShape="1">
            <a:blip r:embed="rId3">
              <a:alphaModFix/>
            </a:blip>
            <a:srcRect l="43685" t="10389" r="50713" b="87615"/>
            <a:stretch/>
          </p:blipFill>
          <p:spPr>
            <a:xfrm>
              <a:off x="6857512" y="877063"/>
              <a:ext cx="1980000" cy="3597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g3821b0f036d_0_50"/>
            <p:cNvSpPr txBox="1"/>
            <p:nvPr/>
          </p:nvSpPr>
          <p:spPr>
            <a:xfrm>
              <a:off x="6515475" y="761012"/>
              <a:ext cx="7908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lang="ru" sz="3100" b="1" i="0" u="none" strike="noStrike" cap="none">
                  <a:solidFill>
                    <a:srgbClr val="3C3C3B"/>
                  </a:solidFill>
                  <a:latin typeface="Verdana"/>
                  <a:ea typeface="Verdana"/>
                  <a:cs typeface="Verdana"/>
                  <a:sym typeface="Verdana"/>
                </a:rPr>
                <a:t>1</a:t>
              </a:r>
              <a:endParaRPr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g3821b0f036d_0_50"/>
          <p:cNvGrpSpPr/>
          <p:nvPr/>
        </p:nvGrpSpPr>
        <p:grpSpPr>
          <a:xfrm>
            <a:off x="6400088" y="1587762"/>
            <a:ext cx="2291157" cy="661800"/>
            <a:chOff x="6515475" y="1303912"/>
            <a:chExt cx="2291157" cy="661800"/>
          </a:xfrm>
        </p:grpSpPr>
        <p:pic>
          <p:nvPicPr>
            <p:cNvPr id="159" name="Google Shape;159;g3821b0f036d_0_50"/>
            <p:cNvPicPr preferRelativeResize="0"/>
            <p:nvPr/>
          </p:nvPicPr>
          <p:blipFill rotWithShape="1">
            <a:blip r:embed="rId3">
              <a:alphaModFix/>
            </a:blip>
            <a:srcRect l="50262" t="10204" r="43366" b="87387"/>
            <a:stretch/>
          </p:blipFill>
          <p:spPr>
            <a:xfrm>
              <a:off x="6982075" y="1403950"/>
              <a:ext cx="1824557" cy="461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g3821b0f036d_0_50"/>
            <p:cNvSpPr txBox="1"/>
            <p:nvPr/>
          </p:nvSpPr>
          <p:spPr>
            <a:xfrm>
              <a:off x="6515475" y="1303912"/>
              <a:ext cx="7908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lang="ru" sz="3100" b="1">
                  <a:solidFill>
                    <a:srgbClr val="3C3C3B"/>
                  </a:solidFill>
                  <a:latin typeface="Verdana"/>
                  <a:ea typeface="Verdana"/>
                  <a:cs typeface="Verdana"/>
                  <a:sym typeface="Verdana"/>
                </a:rPr>
                <a:t>2</a:t>
              </a:r>
              <a:endParaRPr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g3821b0f036d_0_50"/>
          <p:cNvGrpSpPr/>
          <p:nvPr/>
        </p:nvGrpSpPr>
        <p:grpSpPr>
          <a:xfrm>
            <a:off x="6384650" y="2249399"/>
            <a:ext cx="1999475" cy="661800"/>
            <a:chOff x="6515475" y="1868074"/>
            <a:chExt cx="1999475" cy="661800"/>
          </a:xfrm>
        </p:grpSpPr>
        <p:pic>
          <p:nvPicPr>
            <p:cNvPr id="162" name="Google Shape;162;g3821b0f036d_0_50"/>
            <p:cNvPicPr preferRelativeResize="0"/>
            <p:nvPr/>
          </p:nvPicPr>
          <p:blipFill rotWithShape="1">
            <a:blip r:embed="rId3">
              <a:alphaModFix/>
            </a:blip>
            <a:srcRect l="57685" t="10273" r="37489" b="87322"/>
            <a:stretch/>
          </p:blipFill>
          <p:spPr>
            <a:xfrm>
              <a:off x="6982075" y="2005700"/>
              <a:ext cx="1532875" cy="4137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" name="Google Shape;163;g3821b0f036d_0_50"/>
            <p:cNvSpPr txBox="1"/>
            <p:nvPr/>
          </p:nvSpPr>
          <p:spPr>
            <a:xfrm>
              <a:off x="6515475" y="1868074"/>
              <a:ext cx="7908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lang="ru" sz="3100" b="1">
                  <a:solidFill>
                    <a:srgbClr val="3C3C3B"/>
                  </a:solidFill>
                  <a:latin typeface="Verdana"/>
                  <a:ea typeface="Verdana"/>
                  <a:cs typeface="Verdana"/>
                  <a:sym typeface="Verdana"/>
                </a:rPr>
                <a:t>3</a:t>
              </a:r>
              <a:endParaRPr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g3821b0f036d_0_50"/>
          <p:cNvGrpSpPr/>
          <p:nvPr/>
        </p:nvGrpSpPr>
        <p:grpSpPr>
          <a:xfrm>
            <a:off x="6353812" y="2927324"/>
            <a:ext cx="2446602" cy="661800"/>
            <a:chOff x="6515475" y="2459449"/>
            <a:chExt cx="2446602" cy="661800"/>
          </a:xfrm>
        </p:grpSpPr>
        <p:pic>
          <p:nvPicPr>
            <p:cNvPr id="165" name="Google Shape;165;g3821b0f036d_0_50"/>
            <p:cNvPicPr preferRelativeResize="0"/>
            <p:nvPr/>
          </p:nvPicPr>
          <p:blipFill rotWithShape="1">
            <a:blip r:embed="rId3">
              <a:alphaModFix/>
            </a:blip>
            <a:srcRect l="63871" t="10085" r="30009" b="87238"/>
            <a:stretch/>
          </p:blipFill>
          <p:spPr>
            <a:xfrm>
              <a:off x="6982077" y="2555787"/>
              <a:ext cx="1980000" cy="4690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" name="Google Shape;166;g3821b0f036d_0_50"/>
            <p:cNvSpPr txBox="1"/>
            <p:nvPr/>
          </p:nvSpPr>
          <p:spPr>
            <a:xfrm>
              <a:off x="6515475" y="2459449"/>
              <a:ext cx="7908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lang="ru" sz="3100" b="1">
                  <a:solidFill>
                    <a:srgbClr val="3C3C3B"/>
                  </a:solidFill>
                  <a:latin typeface="Verdana"/>
                  <a:ea typeface="Verdana"/>
                  <a:cs typeface="Verdana"/>
                  <a:sym typeface="Verdana"/>
                </a:rPr>
                <a:t>4</a:t>
              </a:r>
              <a:endParaRPr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" name="Google Shape;167;g3821b0f036d_0_50"/>
          <p:cNvGrpSpPr/>
          <p:nvPr/>
        </p:nvGrpSpPr>
        <p:grpSpPr>
          <a:xfrm>
            <a:off x="6353825" y="3568074"/>
            <a:ext cx="2200836" cy="661800"/>
            <a:chOff x="6515475" y="2973724"/>
            <a:chExt cx="2200836" cy="661800"/>
          </a:xfrm>
        </p:grpSpPr>
        <p:pic>
          <p:nvPicPr>
            <p:cNvPr id="168" name="Google Shape;168;g3821b0f036d_0_50"/>
            <p:cNvPicPr preferRelativeResize="0"/>
            <p:nvPr/>
          </p:nvPicPr>
          <p:blipFill rotWithShape="1">
            <a:blip r:embed="rId3">
              <a:alphaModFix/>
            </a:blip>
            <a:srcRect l="71536" t="10191" r="23381" b="87276"/>
            <a:stretch/>
          </p:blipFill>
          <p:spPr>
            <a:xfrm>
              <a:off x="6978726" y="3121250"/>
              <a:ext cx="1737586" cy="4690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" name="Google Shape;169;g3821b0f036d_0_50"/>
            <p:cNvSpPr txBox="1"/>
            <p:nvPr/>
          </p:nvSpPr>
          <p:spPr>
            <a:xfrm>
              <a:off x="6515475" y="2973724"/>
              <a:ext cx="790800" cy="6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lang="ru" sz="3100" b="1">
                  <a:solidFill>
                    <a:srgbClr val="3C3C3B"/>
                  </a:solidFill>
                  <a:latin typeface="Verdana"/>
                  <a:ea typeface="Verdana"/>
                  <a:cs typeface="Verdana"/>
                  <a:sym typeface="Verdana"/>
                </a:rPr>
                <a:t>5</a:t>
              </a:r>
              <a:endParaRPr sz="3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" name="Google Shape;170;g3821b0f036d_0_50"/>
          <p:cNvSpPr/>
          <p:nvPr/>
        </p:nvSpPr>
        <p:spPr>
          <a:xfrm>
            <a:off x="6385850" y="3629050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1" name="Google Shape;171;g3821b0f036d_0_50"/>
          <p:cNvPicPr preferRelativeResize="0"/>
          <p:nvPr/>
        </p:nvPicPr>
        <p:blipFill rotWithShape="1">
          <a:blip r:embed="rId5">
            <a:alphaModFix/>
          </a:blip>
          <a:srcRect l="16880" t="16788" r="17464" b="2029"/>
          <a:stretch/>
        </p:blipFill>
        <p:spPr>
          <a:xfrm>
            <a:off x="0" y="2347875"/>
            <a:ext cx="4080926" cy="273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821b0f036d_0_50"/>
          <p:cNvPicPr preferRelativeResize="0"/>
          <p:nvPr/>
        </p:nvPicPr>
        <p:blipFill rotWithShape="1">
          <a:blip r:embed="rId6">
            <a:alphaModFix/>
          </a:blip>
          <a:srcRect l="16589" t="21226" r="50230" b="2693"/>
          <a:stretch/>
        </p:blipFill>
        <p:spPr>
          <a:xfrm>
            <a:off x="3951750" y="2289350"/>
            <a:ext cx="2153702" cy="267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3821b0f036d_0_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821b0f036d_0_96"/>
          <p:cNvSpPr txBox="1"/>
          <p:nvPr/>
        </p:nvSpPr>
        <p:spPr>
          <a:xfrm>
            <a:off x="131800" y="127300"/>
            <a:ext cx="835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найти контент МЭО в «Универсальной библиотеке ЦОК» 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9" name="Google Shape;179;g3821b0f036d_0_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821b0f036d_0_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3821b0f036d_0_96"/>
          <p:cNvPicPr preferRelativeResize="0"/>
          <p:nvPr/>
        </p:nvPicPr>
        <p:blipFill rotWithShape="1">
          <a:blip r:embed="rId5">
            <a:alphaModFix/>
          </a:blip>
          <a:srcRect l="16861" t="8439" r="18313" b="3555"/>
          <a:stretch/>
        </p:blipFill>
        <p:spPr>
          <a:xfrm>
            <a:off x="900" y="609755"/>
            <a:ext cx="6028426" cy="443289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3821b0f036d_0_96"/>
          <p:cNvSpPr/>
          <p:nvPr/>
        </p:nvSpPr>
        <p:spPr>
          <a:xfrm>
            <a:off x="6266925" y="899050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3821b0f036d_0_96"/>
          <p:cNvSpPr txBox="1"/>
          <p:nvPr/>
        </p:nvSpPr>
        <p:spPr>
          <a:xfrm>
            <a:off x="6231763" y="874149"/>
            <a:ext cx="7908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 i="0" u="none" strike="noStrike" cap="non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3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3821b0f036d_0_96"/>
          <p:cNvSpPr/>
          <p:nvPr/>
        </p:nvSpPr>
        <p:spPr>
          <a:xfrm>
            <a:off x="6622000" y="939400"/>
            <a:ext cx="2118300" cy="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Verdana"/>
                <a:ea typeface="Verdana"/>
                <a:cs typeface="Verdana"/>
                <a:sym typeface="Verdana"/>
              </a:rPr>
              <a:t>Перейти в «Каталог» 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5" name="Google Shape;185;g3821b0f036d_0_96"/>
          <p:cNvSpPr/>
          <p:nvPr/>
        </p:nvSpPr>
        <p:spPr>
          <a:xfrm>
            <a:off x="6284500" y="1657975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3821b0f036d_0_96"/>
          <p:cNvSpPr txBox="1"/>
          <p:nvPr/>
        </p:nvSpPr>
        <p:spPr>
          <a:xfrm>
            <a:off x="6249338" y="1633074"/>
            <a:ext cx="7908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3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3821b0f036d_0_96"/>
          <p:cNvSpPr/>
          <p:nvPr/>
        </p:nvSpPr>
        <p:spPr>
          <a:xfrm>
            <a:off x="6639575" y="1698325"/>
            <a:ext cx="2118300" cy="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Verdana"/>
                <a:ea typeface="Verdana"/>
                <a:cs typeface="Verdana"/>
                <a:sym typeface="Verdana"/>
              </a:rPr>
              <a:t>Открыть «Расширенный фильтр»  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8" name="Google Shape;188;g3821b0f036d_0_96"/>
          <p:cNvSpPr/>
          <p:nvPr/>
        </p:nvSpPr>
        <p:spPr>
          <a:xfrm>
            <a:off x="6302075" y="2484337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3821b0f036d_0_96"/>
          <p:cNvSpPr txBox="1"/>
          <p:nvPr/>
        </p:nvSpPr>
        <p:spPr>
          <a:xfrm>
            <a:off x="6266913" y="2459437"/>
            <a:ext cx="7908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3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3821b0f036d_0_96"/>
          <p:cNvSpPr/>
          <p:nvPr/>
        </p:nvSpPr>
        <p:spPr>
          <a:xfrm>
            <a:off x="6657150" y="2524688"/>
            <a:ext cx="2118300" cy="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Verdana"/>
                <a:ea typeface="Verdana"/>
                <a:cs typeface="Verdana"/>
                <a:sym typeface="Verdana"/>
              </a:rPr>
              <a:t>В графе «Платформа разработчик» выбрать «Библиотека МЭО»  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1" name="Google Shape;191;g3821b0f036d_0_96"/>
          <p:cNvSpPr/>
          <p:nvPr/>
        </p:nvSpPr>
        <p:spPr>
          <a:xfrm>
            <a:off x="6302075" y="3267037"/>
            <a:ext cx="2565000" cy="612000"/>
          </a:xfrm>
          <a:prstGeom prst="rect">
            <a:avLst/>
          </a:prstGeom>
          <a:noFill/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g3821b0f036d_0_96"/>
          <p:cNvSpPr txBox="1"/>
          <p:nvPr/>
        </p:nvSpPr>
        <p:spPr>
          <a:xfrm>
            <a:off x="6266913" y="3242137"/>
            <a:ext cx="7908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3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821b0f036d_0_96"/>
          <p:cNvSpPr/>
          <p:nvPr/>
        </p:nvSpPr>
        <p:spPr>
          <a:xfrm>
            <a:off x="6657150" y="3307388"/>
            <a:ext cx="2118300" cy="5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latin typeface="Verdana"/>
                <a:ea typeface="Verdana"/>
                <a:cs typeface="Verdana"/>
                <a:sym typeface="Verdana"/>
              </a:rPr>
              <a:t>Нажать «Применить» 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4" name="Google Shape;194;g3821b0f036d_0_96"/>
          <p:cNvSpPr/>
          <p:nvPr/>
        </p:nvSpPr>
        <p:spPr>
          <a:xfrm>
            <a:off x="2235225" y="634750"/>
            <a:ext cx="790800" cy="2643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g3821b0f036d_0_96"/>
          <p:cNvSpPr txBox="1"/>
          <p:nvPr/>
        </p:nvSpPr>
        <p:spPr>
          <a:xfrm>
            <a:off x="2156363" y="505299"/>
            <a:ext cx="790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200" b="1" i="0" u="none" strike="noStrike" cap="non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821b0f036d_0_96"/>
          <p:cNvSpPr/>
          <p:nvPr/>
        </p:nvSpPr>
        <p:spPr>
          <a:xfrm>
            <a:off x="5325050" y="1435300"/>
            <a:ext cx="506700" cy="2643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3821b0f036d_0_96"/>
          <p:cNvSpPr txBox="1"/>
          <p:nvPr/>
        </p:nvSpPr>
        <p:spPr>
          <a:xfrm>
            <a:off x="5246200" y="1305850"/>
            <a:ext cx="325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2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3821b0f036d_0_96"/>
          <p:cNvSpPr/>
          <p:nvPr/>
        </p:nvSpPr>
        <p:spPr>
          <a:xfrm>
            <a:off x="2877375" y="1787425"/>
            <a:ext cx="3109800" cy="7374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3821b0f036d_0_96"/>
          <p:cNvSpPr txBox="1"/>
          <p:nvPr/>
        </p:nvSpPr>
        <p:spPr>
          <a:xfrm>
            <a:off x="2816338" y="1936224"/>
            <a:ext cx="790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2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3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821b0f036d_0_96"/>
          <p:cNvSpPr/>
          <p:nvPr/>
        </p:nvSpPr>
        <p:spPr>
          <a:xfrm>
            <a:off x="900" y="4617850"/>
            <a:ext cx="1074900" cy="4263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3821b0f036d_0_96"/>
          <p:cNvSpPr txBox="1"/>
          <p:nvPr/>
        </p:nvSpPr>
        <p:spPr>
          <a:xfrm>
            <a:off x="-71950" y="4569400"/>
            <a:ext cx="552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2200" b="1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Google Shape;202;g3821b0f036d_0_96"/>
          <p:cNvPicPr preferRelativeResize="0"/>
          <p:nvPr/>
        </p:nvPicPr>
        <p:blipFill rotWithShape="1">
          <a:blip r:embed="rId6">
            <a:alphaModFix/>
          </a:blip>
          <a:srcRect l="77814" t="26205" r="20571" b="71036"/>
          <a:stretch/>
        </p:blipFill>
        <p:spPr>
          <a:xfrm>
            <a:off x="7352173" y="1936225"/>
            <a:ext cx="325574" cy="30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665eec158c_0_5"/>
          <p:cNvSpPr txBox="1"/>
          <p:nvPr/>
        </p:nvSpPr>
        <p:spPr>
          <a:xfrm>
            <a:off x="131800" y="127300"/>
            <a:ext cx="8358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ознакомиться с содержанием карточек электронных образовательных ресурсов МЭО?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8" name="Google Shape;208;g3665eec158c_0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665eec158c_0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3665eec158c_0_5"/>
          <p:cNvPicPr preferRelativeResize="0"/>
          <p:nvPr/>
        </p:nvPicPr>
        <p:blipFill rotWithShape="1">
          <a:blip r:embed="rId5">
            <a:alphaModFix/>
          </a:blip>
          <a:srcRect l="17239" t="8384" r="17804" b="11152"/>
          <a:stretch/>
        </p:blipFill>
        <p:spPr>
          <a:xfrm>
            <a:off x="214200" y="1661401"/>
            <a:ext cx="3972077" cy="27727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11" name="Google Shape;211;g3665eec158c_0_5"/>
          <p:cNvPicPr preferRelativeResize="0"/>
          <p:nvPr/>
        </p:nvPicPr>
        <p:blipFill rotWithShape="1">
          <a:blip r:embed="rId6">
            <a:alphaModFix/>
          </a:blip>
          <a:srcRect l="17434" t="7672" r="17218"/>
          <a:stretch/>
        </p:blipFill>
        <p:spPr>
          <a:xfrm>
            <a:off x="4812625" y="1661388"/>
            <a:ext cx="3945451" cy="27727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12" name="Google Shape;212;g3665eec158c_0_5"/>
          <p:cNvSpPr/>
          <p:nvPr/>
        </p:nvSpPr>
        <p:spPr>
          <a:xfrm>
            <a:off x="174438" y="912550"/>
            <a:ext cx="3954000" cy="5787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472C4"/>
              </a:solidFill>
            </a:endParaRPr>
          </a:p>
        </p:txBody>
      </p:sp>
      <p:sp>
        <p:nvSpPr>
          <p:cNvPr id="213" name="Google Shape;213;g3665eec158c_0_5"/>
          <p:cNvSpPr txBox="1"/>
          <p:nvPr/>
        </p:nvSpPr>
        <p:spPr>
          <a:xfrm>
            <a:off x="214200" y="958375"/>
            <a:ext cx="790800" cy="5136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spcFirstLastPara="1" wrap="square" lIns="91425" tIns="18000" rIns="91425" bIns="1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3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3665eec158c_0_5"/>
          <p:cNvSpPr/>
          <p:nvPr/>
        </p:nvSpPr>
        <p:spPr>
          <a:xfrm>
            <a:off x="807225" y="963975"/>
            <a:ext cx="3258600" cy="5025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5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Нажать на карточку конкретного курса, раздела, темы или урока</a:t>
            </a:r>
            <a:endParaRPr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5" name="Google Shape;215;g3665eec158c_0_5"/>
          <p:cNvSpPr/>
          <p:nvPr/>
        </p:nvSpPr>
        <p:spPr>
          <a:xfrm>
            <a:off x="4787538" y="912550"/>
            <a:ext cx="4097700" cy="5787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16" name="Google Shape;216;g3665eec158c_0_5"/>
          <p:cNvSpPr txBox="1"/>
          <p:nvPr/>
        </p:nvSpPr>
        <p:spPr>
          <a:xfrm>
            <a:off x="4812613" y="945099"/>
            <a:ext cx="790800" cy="5136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18000" rIns="91425" bIns="1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3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665eec158c_0_5"/>
          <p:cNvSpPr/>
          <p:nvPr/>
        </p:nvSpPr>
        <p:spPr>
          <a:xfrm>
            <a:off x="5340125" y="912550"/>
            <a:ext cx="3516300" cy="5787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 открывшемся окне можно посмотреть</a:t>
            </a:r>
            <a:endParaRPr sz="105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описание учебного материала — содержание, время на изучение, полезные ссылки</a:t>
            </a:r>
            <a:endParaRPr sz="105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8" name="Google Shape;218;g3665eec158c_0_5"/>
          <p:cNvSpPr/>
          <p:nvPr/>
        </p:nvSpPr>
        <p:spPr>
          <a:xfrm>
            <a:off x="254825" y="2780475"/>
            <a:ext cx="1879200" cy="7389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3665eec158c_0_5"/>
          <p:cNvSpPr/>
          <p:nvPr/>
        </p:nvSpPr>
        <p:spPr>
          <a:xfrm>
            <a:off x="4269325" y="2598775"/>
            <a:ext cx="543300" cy="578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821b0f036d_0_153"/>
          <p:cNvSpPr txBox="1"/>
          <p:nvPr/>
        </p:nvSpPr>
        <p:spPr>
          <a:xfrm>
            <a:off x="131800" y="127300"/>
            <a:ext cx="8358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посмотреть содержание контента МЭО?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5" name="Google Shape;225;g3821b0f036d_0_1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3821b0f036d_0_1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3821b0f036d_0_153"/>
          <p:cNvSpPr/>
          <p:nvPr/>
        </p:nvSpPr>
        <p:spPr>
          <a:xfrm>
            <a:off x="92038" y="694950"/>
            <a:ext cx="3954000" cy="5787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472C4"/>
              </a:solidFill>
            </a:endParaRPr>
          </a:p>
        </p:txBody>
      </p:sp>
      <p:sp>
        <p:nvSpPr>
          <p:cNvPr id="228" name="Google Shape;228;g3821b0f036d_0_153"/>
          <p:cNvSpPr txBox="1"/>
          <p:nvPr/>
        </p:nvSpPr>
        <p:spPr>
          <a:xfrm>
            <a:off x="131800" y="740775"/>
            <a:ext cx="790800" cy="5136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spcFirstLastPara="1" wrap="square" lIns="91425" tIns="18000" rIns="91425" bIns="1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3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g3821b0f036d_0_153"/>
          <p:cNvSpPr/>
          <p:nvPr/>
        </p:nvSpPr>
        <p:spPr>
          <a:xfrm>
            <a:off x="724825" y="746375"/>
            <a:ext cx="3258600" cy="5025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Нажать </a:t>
            </a:r>
            <a:r>
              <a:rPr lang="ru" sz="1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«Подробнее о контенте»</a:t>
            </a: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0" name="Google Shape;230;g3821b0f036d_0_153"/>
          <p:cNvPicPr preferRelativeResize="0"/>
          <p:nvPr/>
        </p:nvPicPr>
        <p:blipFill rotWithShape="1">
          <a:blip r:embed="rId5">
            <a:alphaModFix/>
          </a:blip>
          <a:srcRect l="17636" t="8290" r="17810" b="17952"/>
          <a:stretch/>
        </p:blipFill>
        <p:spPr>
          <a:xfrm>
            <a:off x="106775" y="1406150"/>
            <a:ext cx="3924523" cy="24288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31" name="Google Shape;231;g3821b0f036d_0_153"/>
          <p:cNvPicPr preferRelativeResize="0"/>
          <p:nvPr/>
        </p:nvPicPr>
        <p:blipFill rotWithShape="1">
          <a:blip r:embed="rId6">
            <a:alphaModFix/>
          </a:blip>
          <a:srcRect l="16150" t="11691" r="1490"/>
          <a:stretch/>
        </p:blipFill>
        <p:spPr>
          <a:xfrm>
            <a:off x="4812093" y="1430575"/>
            <a:ext cx="4097832" cy="23800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32" name="Google Shape;232;g3821b0f036d_0_153"/>
          <p:cNvSpPr/>
          <p:nvPr/>
        </p:nvSpPr>
        <p:spPr>
          <a:xfrm>
            <a:off x="3081675" y="3190750"/>
            <a:ext cx="741000" cy="1782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3821b0f036d_0_153"/>
          <p:cNvSpPr/>
          <p:nvPr/>
        </p:nvSpPr>
        <p:spPr>
          <a:xfrm>
            <a:off x="4812163" y="694950"/>
            <a:ext cx="4097700" cy="5787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34" name="Google Shape;234;g3821b0f036d_0_153"/>
          <p:cNvSpPr txBox="1"/>
          <p:nvPr/>
        </p:nvSpPr>
        <p:spPr>
          <a:xfrm>
            <a:off x="4837238" y="727499"/>
            <a:ext cx="790800" cy="5136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18000" rIns="91425" bIns="1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3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821b0f036d_0_153"/>
          <p:cNvSpPr/>
          <p:nvPr/>
        </p:nvSpPr>
        <p:spPr>
          <a:xfrm>
            <a:off x="5556950" y="733050"/>
            <a:ext cx="3299400" cy="5025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 открывшемся окне будет доступен контент МЭО для ознакомления</a:t>
            </a:r>
            <a:endParaRPr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6" name="Google Shape;236;g3821b0f036d_0_153"/>
          <p:cNvSpPr/>
          <p:nvPr/>
        </p:nvSpPr>
        <p:spPr>
          <a:xfrm>
            <a:off x="4106800" y="2289700"/>
            <a:ext cx="705300" cy="661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821b0f036d_0_181"/>
          <p:cNvSpPr txBox="1"/>
          <p:nvPr/>
        </p:nvSpPr>
        <p:spPr>
          <a:xfrm>
            <a:off x="279400" y="127300"/>
            <a:ext cx="8211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Как заказать нужный контент МЭО?</a:t>
            </a:r>
            <a:endParaRPr sz="1800" b="1" i="0" u="none" strike="noStrike" cap="none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2" name="Google Shape;242;g3821b0f036d_0_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9824" y="178312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3821b0f036d_0_1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3821b0f036d_0_181"/>
          <p:cNvPicPr preferRelativeResize="0"/>
          <p:nvPr/>
        </p:nvPicPr>
        <p:blipFill rotWithShape="1">
          <a:blip r:embed="rId5">
            <a:alphaModFix/>
          </a:blip>
          <a:srcRect l="16864" t="8298" r="17767" b="5709"/>
          <a:stretch/>
        </p:blipFill>
        <p:spPr>
          <a:xfrm>
            <a:off x="92050" y="1341175"/>
            <a:ext cx="4200902" cy="29935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45" name="Google Shape;245;g3821b0f036d_0_181"/>
          <p:cNvPicPr preferRelativeResize="0"/>
          <p:nvPr/>
        </p:nvPicPr>
        <p:blipFill rotWithShape="1">
          <a:blip r:embed="rId6">
            <a:alphaModFix/>
          </a:blip>
          <a:srcRect l="67805" t="50007" r="19997" b="40604"/>
          <a:stretch/>
        </p:blipFill>
        <p:spPr>
          <a:xfrm>
            <a:off x="3577151" y="3529013"/>
            <a:ext cx="955651" cy="3984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46" name="Google Shape;246;g3821b0f036d_0_181"/>
          <p:cNvPicPr preferRelativeResize="0"/>
          <p:nvPr/>
        </p:nvPicPr>
        <p:blipFill rotWithShape="1">
          <a:blip r:embed="rId7">
            <a:alphaModFix/>
          </a:blip>
          <a:srcRect l="16795" t="8256" r="16921" b="24507"/>
          <a:stretch/>
        </p:blipFill>
        <p:spPr>
          <a:xfrm>
            <a:off x="4633500" y="1484175"/>
            <a:ext cx="4341523" cy="23855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47" name="Google Shape;247;g3821b0f036d_0_181"/>
          <p:cNvSpPr/>
          <p:nvPr/>
        </p:nvSpPr>
        <p:spPr>
          <a:xfrm>
            <a:off x="92051" y="694950"/>
            <a:ext cx="4200900" cy="5787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472C4"/>
              </a:solidFill>
            </a:endParaRPr>
          </a:p>
        </p:txBody>
      </p:sp>
      <p:sp>
        <p:nvSpPr>
          <p:cNvPr id="248" name="Google Shape;248;g3821b0f036d_0_181"/>
          <p:cNvSpPr txBox="1"/>
          <p:nvPr/>
        </p:nvSpPr>
        <p:spPr>
          <a:xfrm>
            <a:off x="131800" y="740775"/>
            <a:ext cx="790800" cy="5136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spcFirstLastPara="1" wrap="square" lIns="91425" tIns="18000" rIns="91425" bIns="1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 sz="3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3821b0f036d_0_181"/>
          <p:cNvSpPr/>
          <p:nvPr/>
        </p:nvSpPr>
        <p:spPr>
          <a:xfrm>
            <a:off x="724825" y="746375"/>
            <a:ext cx="3258600" cy="5025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Внутри карточки контента нажмите </a:t>
            </a:r>
            <a:r>
              <a:rPr lang="ru" sz="1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«Добавить в корзину»</a:t>
            </a: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и выберите нужный класс</a:t>
            </a:r>
            <a:endParaRPr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0" name="Google Shape;250;g3821b0f036d_0_181"/>
          <p:cNvSpPr/>
          <p:nvPr/>
        </p:nvSpPr>
        <p:spPr>
          <a:xfrm>
            <a:off x="4633500" y="694950"/>
            <a:ext cx="4276500" cy="578700"/>
          </a:xfrm>
          <a:prstGeom prst="rect">
            <a:avLst/>
          </a:prstGeom>
          <a:solidFill>
            <a:srgbClr val="4B6DC1"/>
          </a:solidFill>
          <a:ln w="952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51" name="Google Shape;251;g3821b0f036d_0_181"/>
          <p:cNvSpPr txBox="1"/>
          <p:nvPr/>
        </p:nvSpPr>
        <p:spPr>
          <a:xfrm>
            <a:off x="4633488" y="740774"/>
            <a:ext cx="790800" cy="5136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18000" rIns="91425" bIns="1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31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sz="3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3821b0f036d_0_181"/>
          <p:cNvSpPr/>
          <p:nvPr/>
        </p:nvSpPr>
        <p:spPr>
          <a:xfrm>
            <a:off x="5143500" y="733050"/>
            <a:ext cx="3672000" cy="5025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54000" tIns="54000" rIns="54000" bIns="540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 разделе </a:t>
            </a:r>
            <a:r>
              <a:rPr lang="ru" sz="1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«Корзина» </a:t>
            </a:r>
            <a:r>
              <a:rPr lang="ru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нажмите </a:t>
            </a:r>
            <a:r>
              <a:rPr lang="ru" sz="1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«Оформить заказ»  </a:t>
            </a:r>
            <a:endParaRPr sz="12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3" name="Google Shape;253;g3821b0f036d_0_181"/>
          <p:cNvSpPr/>
          <p:nvPr/>
        </p:nvSpPr>
        <p:spPr>
          <a:xfrm>
            <a:off x="3316000" y="2809775"/>
            <a:ext cx="915000" cy="3597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4" name="Google Shape;254;g3821b0f036d_0_181"/>
          <p:cNvCxnSpPr>
            <a:stCxn id="253" idx="2"/>
            <a:endCxn id="245" idx="0"/>
          </p:cNvCxnSpPr>
          <p:nvPr/>
        </p:nvCxnSpPr>
        <p:spPr>
          <a:xfrm>
            <a:off x="3773500" y="3169475"/>
            <a:ext cx="281400" cy="359400"/>
          </a:xfrm>
          <a:prstGeom prst="straightConnector1">
            <a:avLst/>
          </a:prstGeom>
          <a:noFill/>
          <a:ln w="28575" cap="flat" cmpd="sng">
            <a:solidFill>
              <a:srgbClr val="4472C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55" name="Google Shape;255;g3821b0f036d_0_181"/>
          <p:cNvSpPr/>
          <p:nvPr/>
        </p:nvSpPr>
        <p:spPr>
          <a:xfrm>
            <a:off x="7970250" y="3413263"/>
            <a:ext cx="915000" cy="359700"/>
          </a:xfrm>
          <a:prstGeom prst="rect">
            <a:avLst/>
          </a:prstGeom>
          <a:noFill/>
          <a:ln w="28575" cap="flat" cmpd="sng">
            <a:solidFill>
              <a:srgbClr val="4B6D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666bb3117e_0_46"/>
          <p:cNvSpPr/>
          <p:nvPr/>
        </p:nvSpPr>
        <p:spPr>
          <a:xfrm>
            <a:off x="4282875" y="593900"/>
            <a:ext cx="4780500" cy="1931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666bb3117e_0_46"/>
          <p:cNvSpPr/>
          <p:nvPr/>
        </p:nvSpPr>
        <p:spPr>
          <a:xfrm>
            <a:off x="4247625" y="2642700"/>
            <a:ext cx="4815600" cy="2251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3666bb3117e_0_46"/>
          <p:cNvSpPr txBox="1"/>
          <p:nvPr/>
        </p:nvSpPr>
        <p:spPr>
          <a:xfrm>
            <a:off x="209100" y="94800"/>
            <a:ext cx="6622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>
                <a:solidFill>
                  <a:srgbClr val="4B6DC1"/>
                </a:solidFill>
                <a:latin typeface="Verdana"/>
                <a:ea typeface="Verdana"/>
                <a:cs typeface="Verdana"/>
                <a:sym typeface="Verdana"/>
              </a:rPr>
              <a:t>Временные лимиты использования ЭОР</a:t>
            </a:r>
            <a:endParaRPr sz="1800" b="1">
              <a:solidFill>
                <a:srgbClr val="4B6DC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3" name="Google Shape;263;g3666bb3117e_0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3666bb3117e_0_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" y="5042653"/>
            <a:ext cx="9144003" cy="11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3666bb3117e_0_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79174" y="199137"/>
            <a:ext cx="506601" cy="35972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3666bb3117e_0_46"/>
          <p:cNvSpPr txBox="1"/>
          <p:nvPr/>
        </p:nvSpPr>
        <p:spPr>
          <a:xfrm>
            <a:off x="427500" y="509000"/>
            <a:ext cx="3654000" cy="6324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54000" tIns="54000" rIns="91425" bIns="540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Контент можно добавлять, даже если минут не осталось</a:t>
            </a:r>
            <a:r>
              <a:rPr lang="ru" sz="85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так как лимиты имеют рекомендательный характер, чтобы продолжительность выбранного контента не превышала нормы СанПиН</a:t>
            </a:r>
            <a:endParaRPr sz="8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67" name="Google Shape;267;g3666bb3117e_0_46"/>
          <p:cNvPicPr preferRelativeResize="0"/>
          <p:nvPr/>
        </p:nvPicPr>
        <p:blipFill rotWithShape="1">
          <a:blip r:embed="rId6">
            <a:alphaModFix/>
          </a:blip>
          <a:srcRect l="15296" t="20402" r="8980" b="10177"/>
          <a:stretch/>
        </p:blipFill>
        <p:spPr>
          <a:xfrm>
            <a:off x="130175" y="1219400"/>
            <a:ext cx="3951302" cy="196207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68" name="Google Shape;268;g3666bb3117e_0_46"/>
          <p:cNvPicPr preferRelativeResize="0"/>
          <p:nvPr/>
        </p:nvPicPr>
        <p:blipFill rotWithShape="1">
          <a:blip r:embed="rId7">
            <a:alphaModFix/>
          </a:blip>
          <a:srcRect l="16605" t="26368" r="8661" b="13729"/>
          <a:stretch/>
        </p:blipFill>
        <p:spPr>
          <a:xfrm>
            <a:off x="130175" y="3254202"/>
            <a:ext cx="3951302" cy="17157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69" name="Google Shape;269;g3666bb3117e_0_46"/>
          <p:cNvSpPr txBox="1"/>
          <p:nvPr/>
        </p:nvSpPr>
        <p:spPr>
          <a:xfrm>
            <a:off x="900" y="328100"/>
            <a:ext cx="3897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" sz="5200" b="1">
                <a:solidFill>
                  <a:srgbClr val="CC4125"/>
                </a:solidFill>
                <a:latin typeface="Verdana"/>
                <a:ea typeface="Verdana"/>
                <a:cs typeface="Verdana"/>
                <a:sym typeface="Verdana"/>
              </a:rPr>
              <a:t>!</a:t>
            </a:r>
            <a:endParaRPr sz="5200" b="0" i="0" u="none" strike="noStrike" cap="none">
              <a:solidFill>
                <a:srgbClr val="CC41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3666bb3117e_0_46"/>
          <p:cNvSpPr txBox="1"/>
          <p:nvPr/>
        </p:nvSpPr>
        <p:spPr>
          <a:xfrm>
            <a:off x="4366350" y="558850"/>
            <a:ext cx="4518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Методические рекомендации по организации домашней учебной работы обучающихся общеобразовательных организаций (разработаны ИСРО по поручению Минпросвещения России)</a:t>
            </a:r>
            <a:endParaRPr sz="8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1" name="Google Shape;271;g3666bb3117e_0_46"/>
          <p:cNvSpPr txBox="1"/>
          <p:nvPr/>
        </p:nvSpPr>
        <p:spPr>
          <a:xfrm>
            <a:off x="4888525" y="1461500"/>
            <a:ext cx="3951300" cy="355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54000" tIns="54000" rIns="54000" bIns="54000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latin typeface="Verdana"/>
                <a:ea typeface="Verdana"/>
                <a:cs typeface="Verdana"/>
                <a:sym typeface="Verdana"/>
              </a:rPr>
              <a:t>1</a:t>
            </a:r>
            <a:r>
              <a:rPr lang="ru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</a:t>
            </a:r>
            <a:r>
              <a:rPr lang="ru" sz="800">
                <a:latin typeface="Verdana"/>
                <a:ea typeface="Verdana"/>
                <a:cs typeface="Verdana"/>
                <a:sym typeface="Verdana"/>
              </a:rPr>
              <a:t>2 классы </a:t>
            </a:r>
            <a:r>
              <a:rPr lang="ru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ーне более 20 минут</a:t>
            </a:r>
            <a:endParaRPr sz="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latin typeface="Verdana"/>
                <a:ea typeface="Verdana"/>
                <a:cs typeface="Verdana"/>
                <a:sym typeface="Verdana"/>
              </a:rPr>
              <a:t>3</a:t>
            </a:r>
            <a:r>
              <a:rPr lang="ru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</a:t>
            </a:r>
            <a:r>
              <a:rPr lang="ru" sz="800">
                <a:latin typeface="Verdana"/>
                <a:ea typeface="Verdana"/>
                <a:cs typeface="Verdana"/>
                <a:sym typeface="Verdana"/>
              </a:rPr>
              <a:t>4 классы </a:t>
            </a:r>
            <a:r>
              <a:rPr lang="ru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ーне более 25 минут</a:t>
            </a:r>
            <a:endParaRPr sz="1100"/>
          </a:p>
        </p:txBody>
      </p:sp>
      <p:sp>
        <p:nvSpPr>
          <p:cNvPr id="272" name="Google Shape;272;g3666bb3117e_0_46"/>
          <p:cNvSpPr txBox="1"/>
          <p:nvPr/>
        </p:nvSpPr>
        <p:spPr>
          <a:xfrm>
            <a:off x="4861525" y="1851600"/>
            <a:ext cx="3978300" cy="23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54000" tIns="54000" rIns="54000" bIns="540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5ー9 классы ーне более 30 минут</a:t>
            </a:r>
            <a:endParaRPr sz="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3" name="Google Shape;273;g3666bb3117e_0_46"/>
          <p:cNvSpPr txBox="1"/>
          <p:nvPr/>
        </p:nvSpPr>
        <p:spPr>
          <a:xfrm>
            <a:off x="4861525" y="2139450"/>
            <a:ext cx="3978300" cy="23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54000" tIns="54000" rIns="54000" bIns="54000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latin typeface="Verdana"/>
                <a:ea typeface="Verdana"/>
                <a:cs typeface="Verdana"/>
                <a:sym typeface="Verdana"/>
              </a:rPr>
              <a:t>10</a:t>
            </a:r>
            <a:r>
              <a:rPr lang="ru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</a:t>
            </a:r>
            <a:r>
              <a:rPr lang="ru" sz="800">
                <a:latin typeface="Verdana"/>
                <a:ea typeface="Verdana"/>
                <a:cs typeface="Verdana"/>
                <a:sym typeface="Verdana"/>
              </a:rPr>
              <a:t>11 классы </a:t>
            </a:r>
            <a:r>
              <a:rPr lang="ru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ーне более 35 минут</a:t>
            </a:r>
            <a:endParaRPr sz="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4" name="Google Shape;274;g3666bb3117e_0_46"/>
          <p:cNvSpPr/>
          <p:nvPr/>
        </p:nvSpPr>
        <p:spPr>
          <a:xfrm>
            <a:off x="4419325" y="1088200"/>
            <a:ext cx="4409700" cy="338700"/>
          </a:xfrm>
          <a:prstGeom prst="rect">
            <a:avLst/>
          </a:prstGeom>
          <a:solidFill>
            <a:srgbClr val="4B6D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Организация домашней работы с использованием электронных средств обучения (ЭСО)</a:t>
            </a:r>
            <a:endParaRPr sz="800" b="1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5" name="Google Shape;275;g3666bb3117e_0_46"/>
          <p:cNvSpPr txBox="1"/>
          <p:nvPr/>
        </p:nvSpPr>
        <p:spPr>
          <a:xfrm>
            <a:off x="4419325" y="1465100"/>
            <a:ext cx="415800" cy="335700"/>
          </a:xfrm>
          <a:prstGeom prst="rect">
            <a:avLst/>
          </a:prstGeom>
          <a:solidFill>
            <a:srgbClr val="539ACE"/>
          </a:solidFill>
          <a:ln>
            <a:noFill/>
          </a:ln>
        </p:spPr>
        <p:txBody>
          <a:bodyPr spcFirstLastPara="1" wrap="square" lIns="54000" tIns="54000" rIns="54000" bIns="126000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76" name="Google Shape;276;g3666bb3117e_0_46"/>
          <p:cNvSpPr txBox="1"/>
          <p:nvPr/>
        </p:nvSpPr>
        <p:spPr>
          <a:xfrm>
            <a:off x="4419325" y="1838575"/>
            <a:ext cx="415800" cy="263100"/>
          </a:xfrm>
          <a:prstGeom prst="rect">
            <a:avLst/>
          </a:prstGeom>
          <a:solidFill>
            <a:srgbClr val="539ACE"/>
          </a:solidFill>
          <a:ln>
            <a:noFill/>
          </a:ln>
        </p:spPr>
        <p:txBody>
          <a:bodyPr spcFirstLastPara="1" wrap="square" lIns="54000" tIns="54000" rIns="54000" bIns="54000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graphicFrame>
        <p:nvGraphicFramePr>
          <p:cNvPr id="277" name="Google Shape;277;g3666bb3117e_0_46"/>
          <p:cNvGraphicFramePr/>
          <p:nvPr/>
        </p:nvGraphicFramePr>
        <p:xfrm>
          <a:off x="4422213" y="3429788"/>
          <a:ext cx="4466425" cy="1368360"/>
        </p:xfrm>
        <a:graphic>
          <a:graphicData uri="http://schemas.openxmlformats.org/drawingml/2006/table">
            <a:tbl>
              <a:tblPr>
                <a:noFill/>
                <a:tableStyleId>{2C455B27-9B2B-4678-888A-8A5A7A384F9C}</a:tableStyleId>
              </a:tblPr>
              <a:tblGrid>
                <a:gridCol w="907975"/>
                <a:gridCol w="1006900"/>
                <a:gridCol w="743300"/>
                <a:gridCol w="888400"/>
                <a:gridCol w="919850"/>
              </a:tblGrid>
              <a:tr h="134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Электронные средства обучения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Классы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На уроке, мин, не более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Суммарно в день в образовательной организации, мин, не более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Суммарно в день дома (включая досуговую деятельность), мин, не более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00000">
                <a:tc rowSpan="5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Персональный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компьютер (ноутбук)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6 - 7 лет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-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0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1 - 2 классы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0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3 - 4 классы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0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5 - 9 классы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00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10 - 11 классы, 1 - 2 курс ПОО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35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6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170</a:t>
                      </a:r>
                      <a:endParaRPr sz="60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3600" marR="3600" marT="28800" marB="288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278" name="Google Shape;278;g3666bb3117e_0_46"/>
          <p:cNvSpPr txBox="1"/>
          <p:nvPr/>
        </p:nvSpPr>
        <p:spPr>
          <a:xfrm>
            <a:off x="4419325" y="2139450"/>
            <a:ext cx="415800" cy="226500"/>
          </a:xfrm>
          <a:prstGeom prst="rect">
            <a:avLst/>
          </a:prstGeom>
          <a:solidFill>
            <a:srgbClr val="539ACE"/>
          </a:solidFill>
          <a:ln>
            <a:noFill/>
          </a:ln>
        </p:spPr>
        <p:txBody>
          <a:bodyPr spcFirstLastPara="1" wrap="square" lIns="54000" tIns="18000" rIns="54000" bIns="54000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79" name="Google Shape;279;g3666bb3117e_0_46"/>
          <p:cNvSpPr txBox="1"/>
          <p:nvPr/>
        </p:nvSpPr>
        <p:spPr>
          <a:xfrm>
            <a:off x="4366350" y="2655275"/>
            <a:ext cx="45189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Постановление Главного государственного санитарного врача РФ от 28.01.2021 N 2 "Об утверждении санитарных правил и норм СанПиН 1.2.3685-21 "Гигиенические нормативы и требования к обеспечению безопасности и (или) безвредности для человека факторов среды обитания" (вместе с "СанПиН 1.2.3685-21. Санитарные правила и нормы...")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772</Words>
  <Application>Microsoft Office PowerPoint</Application>
  <PresentationFormat>Экран (16:9)</PresentationFormat>
  <Paragraphs>139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Simple Light</vt:lpstr>
      <vt:lpstr>3_Simple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</cp:revision>
  <dcterms:modified xsi:type="dcterms:W3CDTF">2025-10-06T13:54:26Z</dcterms:modified>
</cp:coreProperties>
</file>